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8"/>
  </p:notesMasterIdLst>
  <p:handoutMasterIdLst>
    <p:handoutMasterId r:id="rId59"/>
  </p:handoutMasterIdLst>
  <p:sldIdLst>
    <p:sldId id="258" r:id="rId2"/>
    <p:sldId id="437" r:id="rId3"/>
    <p:sldId id="505" r:id="rId4"/>
    <p:sldId id="506" r:id="rId5"/>
    <p:sldId id="352" r:id="rId6"/>
    <p:sldId id="440" r:id="rId7"/>
    <p:sldId id="438" r:id="rId8"/>
    <p:sldId id="468" r:id="rId9"/>
    <p:sldId id="469" r:id="rId10"/>
    <p:sldId id="470" r:id="rId11"/>
    <p:sldId id="431" r:id="rId12"/>
    <p:sldId id="422" r:id="rId13"/>
    <p:sldId id="476" r:id="rId14"/>
    <p:sldId id="471" r:id="rId15"/>
    <p:sldId id="486" r:id="rId16"/>
    <p:sldId id="416" r:id="rId17"/>
    <p:sldId id="418" r:id="rId18"/>
    <p:sldId id="507" r:id="rId19"/>
    <p:sldId id="395" r:id="rId20"/>
    <p:sldId id="475" r:id="rId21"/>
    <p:sldId id="478" r:id="rId22"/>
    <p:sldId id="479" r:id="rId23"/>
    <p:sldId id="474" r:id="rId24"/>
    <p:sldId id="417" r:id="rId25"/>
    <p:sldId id="510" r:id="rId26"/>
    <p:sldId id="504" r:id="rId27"/>
    <p:sldId id="508" r:id="rId28"/>
    <p:sldId id="319" r:id="rId29"/>
    <p:sldId id="489" r:id="rId30"/>
    <p:sldId id="487" r:id="rId31"/>
    <p:sldId id="463" r:id="rId32"/>
    <p:sldId id="465" r:id="rId33"/>
    <p:sldId id="492" r:id="rId34"/>
    <p:sldId id="451" r:id="rId35"/>
    <p:sldId id="477" r:id="rId36"/>
    <p:sldId id="493" r:id="rId37"/>
    <p:sldId id="494" r:id="rId38"/>
    <p:sldId id="496" r:id="rId39"/>
    <p:sldId id="501" r:id="rId40"/>
    <p:sldId id="502" r:id="rId41"/>
    <p:sldId id="497" r:id="rId42"/>
    <p:sldId id="500" r:id="rId43"/>
    <p:sldId id="498" r:id="rId44"/>
    <p:sldId id="499" r:id="rId45"/>
    <p:sldId id="277" r:id="rId46"/>
    <p:sldId id="511" r:id="rId47"/>
    <p:sldId id="509" r:id="rId48"/>
    <p:sldId id="439" r:id="rId49"/>
    <p:sldId id="480" r:id="rId50"/>
    <p:sldId id="481" r:id="rId51"/>
    <p:sldId id="482" r:id="rId52"/>
    <p:sldId id="483" r:id="rId53"/>
    <p:sldId id="484" r:id="rId54"/>
    <p:sldId id="503" r:id="rId55"/>
    <p:sldId id="425" r:id="rId56"/>
    <p:sldId id="42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jamin B. Daniels" initials="BBD" lastIdx="3" clrIdx="0">
    <p:extLst>
      <p:ext uri="{19B8F6BF-5375-455C-9EA6-DF929625EA0E}">
        <p15:presenceInfo xmlns:p15="http://schemas.microsoft.com/office/powerpoint/2012/main" userId="S::bdaniels@worldbank.org::8886df91-3306-4916-824d-df95b4037e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07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19" autoAdjust="0"/>
    <p:restoredTop sz="87347" autoAdjust="0"/>
  </p:normalViewPr>
  <p:slideViewPr>
    <p:cSldViewPr snapToGrid="0" snapToObjects="1">
      <p:cViewPr varScale="1">
        <p:scale>
          <a:sx n="111" d="100"/>
          <a:sy n="111" d="100"/>
        </p:scale>
        <p:origin x="512" y="200"/>
      </p:cViewPr>
      <p:guideLst>
        <p:guide orient="horz" pos="2160"/>
        <p:guide pos="3840"/>
      </p:guideLst>
    </p:cSldViewPr>
  </p:slideViewPr>
  <p:notesTextViewPr>
    <p:cViewPr>
      <p:scale>
        <a:sx n="1" d="1"/>
        <a:sy n="1" d="1"/>
      </p:scale>
      <p:origin x="0" y="0"/>
    </p:cViewPr>
  </p:notesTextViewPr>
  <p:sorterViewPr>
    <p:cViewPr>
      <p:scale>
        <a:sx n="120" d="100"/>
        <a:sy n="120" d="100"/>
      </p:scale>
      <p:origin x="0" y="-173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89D9F-0F71-CB49-9394-39FF3D095532}" type="doc">
      <dgm:prSet loTypeId="urn:microsoft.com/office/officeart/2005/8/layout/hierarchy6" loCatId="hierarchy" qsTypeId="urn:microsoft.com/office/officeart/2005/8/quickstyle/simple2" qsCatId="simple" csTypeId="urn:microsoft.com/office/officeart/2005/8/colors/accent1_2" csCatId="accent1" phldr="1"/>
      <dgm:spPr/>
      <dgm:t>
        <a:bodyPr/>
        <a:lstStyle/>
        <a:p>
          <a:endParaRPr lang="en-US"/>
        </a:p>
      </dgm:t>
    </dgm:pt>
    <dgm:pt modelId="{6D64BED8-41E9-0D4E-85CD-284E1AC19153}">
      <dgm:prSet phldrT="[Text]"/>
      <dgm:spPr>
        <a:solidFill>
          <a:schemeClr val="bg1"/>
        </a:solidFill>
        <a:ln>
          <a:solidFill>
            <a:schemeClr val="tx1"/>
          </a:solidFill>
        </a:ln>
      </dgm:spPr>
      <dgm:t>
        <a:bodyPr/>
        <a:lstStyle/>
        <a:p>
          <a:r>
            <a:rPr lang="en-US" dirty="0">
              <a:solidFill>
                <a:schemeClr val="tx1"/>
              </a:solidFill>
            </a:rPr>
            <a:t>Enrollment: Assessment of MBBS practitioners (N=320)</a:t>
          </a:r>
        </a:p>
      </dgm:t>
    </dgm:pt>
    <dgm:pt modelId="{23B18E23-3FA1-4F43-8B2D-373DC4348765}" type="parTrans" cxnId="{CFD9A2C3-B517-4145-8931-B4FB514C7A81}">
      <dgm:prSet/>
      <dgm:spPr/>
      <dgm:t>
        <a:bodyPr/>
        <a:lstStyle/>
        <a:p>
          <a:endParaRPr lang="en-US"/>
        </a:p>
      </dgm:t>
    </dgm:pt>
    <dgm:pt modelId="{5A63D78D-2192-2C42-8451-ACAA6E6EC377}" type="sibTrans" cxnId="{CFD9A2C3-B517-4145-8931-B4FB514C7A81}">
      <dgm:prSet/>
      <dgm:spPr/>
      <dgm:t>
        <a:bodyPr/>
        <a:lstStyle/>
        <a:p>
          <a:endParaRPr lang="en-US"/>
        </a:p>
      </dgm:t>
    </dgm:pt>
    <dgm:pt modelId="{1247745E-CAEC-D546-8492-3F78C6E9C47A}">
      <dgm:prSet phldrT="[Text]"/>
      <dgm:spPr>
        <a:noFill/>
      </dgm:spPr>
      <dgm:t>
        <a:bodyPr/>
        <a:lstStyle/>
        <a:p>
          <a:endParaRPr lang="en-US" dirty="0"/>
        </a:p>
      </dgm:t>
    </dgm:pt>
    <dgm:pt modelId="{804FA142-1359-5A43-86FA-75C73319670C}" type="parTrans" cxnId="{A4D0DE9E-B49A-7A43-B0CD-35570A753B92}">
      <dgm:prSet/>
      <dgm:spPr/>
      <dgm:t>
        <a:bodyPr/>
        <a:lstStyle/>
        <a:p>
          <a:endParaRPr lang="en-US"/>
        </a:p>
      </dgm:t>
    </dgm:pt>
    <dgm:pt modelId="{92AB4EAA-A544-C541-AD3F-B00C3F5C8536}" type="sibTrans" cxnId="{A4D0DE9E-B49A-7A43-B0CD-35570A753B92}">
      <dgm:prSet/>
      <dgm:spPr/>
      <dgm:t>
        <a:bodyPr/>
        <a:lstStyle/>
        <a:p>
          <a:endParaRPr lang="en-US"/>
        </a:p>
      </dgm:t>
    </dgm:pt>
    <dgm:pt modelId="{C16DA636-0823-3F4C-BB9E-5A0045C6BB40}">
      <dgm:prSet phldrT="[Text]"/>
      <dgm:spPr>
        <a:noFill/>
      </dgm:spPr>
      <dgm:t>
        <a:bodyPr/>
        <a:lstStyle/>
        <a:p>
          <a:endParaRPr lang="en-US" dirty="0"/>
        </a:p>
      </dgm:t>
    </dgm:pt>
    <dgm:pt modelId="{BDF371DD-1F74-E54C-BA81-0E6F02356A07}" type="parTrans" cxnId="{5F9ADC44-9A85-EC4B-97F5-16BC1911413E}">
      <dgm:prSet/>
      <dgm:spPr/>
      <dgm:t>
        <a:bodyPr/>
        <a:lstStyle/>
        <a:p>
          <a:endParaRPr lang="en-US"/>
        </a:p>
      </dgm:t>
    </dgm:pt>
    <dgm:pt modelId="{C1C3C116-C158-0A44-A497-643BABBD578B}" type="sibTrans" cxnId="{5F9ADC44-9A85-EC4B-97F5-16BC1911413E}">
      <dgm:prSet/>
      <dgm:spPr/>
      <dgm:t>
        <a:bodyPr/>
        <a:lstStyle/>
        <a:p>
          <a:endParaRPr lang="en-US"/>
        </a:p>
      </dgm:t>
    </dgm:pt>
    <dgm:pt modelId="{80FB2823-CC36-C347-BDE1-DC94E1D3A348}">
      <dgm:prSet/>
      <dgm:spPr>
        <a:solidFill>
          <a:schemeClr val="bg1"/>
        </a:solidFill>
        <a:ln>
          <a:solidFill>
            <a:schemeClr val="tx1"/>
          </a:solidFill>
        </a:ln>
      </dgm:spPr>
      <dgm:t>
        <a:bodyPr/>
        <a:lstStyle/>
        <a:p>
          <a:r>
            <a:rPr lang="en-US" dirty="0">
              <a:solidFill>
                <a:schemeClr val="tx1"/>
              </a:solidFill>
            </a:rPr>
            <a:t>Randomization into two groups and active PPIA recruitment of MBBS assigned to “Treatment”</a:t>
          </a:r>
        </a:p>
      </dgm:t>
    </dgm:pt>
    <dgm:pt modelId="{B6A90840-3E4A-EA48-8FCC-022638A398ED}" type="parTrans" cxnId="{5C62B21B-E9EE-1544-B99F-808F737AE055}">
      <dgm:prSet/>
      <dgm:spPr>
        <a:ln>
          <a:solidFill>
            <a:schemeClr val="tx1"/>
          </a:solidFill>
        </a:ln>
      </dgm:spPr>
      <dgm:t>
        <a:bodyPr/>
        <a:lstStyle/>
        <a:p>
          <a:endParaRPr lang="en-US"/>
        </a:p>
      </dgm:t>
    </dgm:pt>
    <dgm:pt modelId="{17000EE3-9056-B140-BB07-4FB4DBDEF338}" type="sibTrans" cxnId="{5C62B21B-E9EE-1544-B99F-808F737AE055}">
      <dgm:prSet/>
      <dgm:spPr/>
      <dgm:t>
        <a:bodyPr/>
        <a:lstStyle/>
        <a:p>
          <a:endParaRPr lang="en-US"/>
        </a:p>
      </dgm:t>
    </dgm:pt>
    <dgm:pt modelId="{6664EB27-3BD1-D24A-A0F9-76908316E77C}">
      <dgm:prSet/>
      <dgm:spPr>
        <a:solidFill>
          <a:srgbClr val="C00000"/>
        </a:solidFill>
        <a:ln>
          <a:solidFill>
            <a:schemeClr val="tx1"/>
          </a:solidFill>
        </a:ln>
      </dgm:spPr>
      <dgm:t>
        <a:bodyPr/>
        <a:lstStyle/>
        <a:p>
          <a:r>
            <a:rPr lang="en-US" dirty="0"/>
            <a:t>“Control” Group:</a:t>
          </a:r>
        </a:p>
        <a:p>
          <a:r>
            <a:rPr lang="en-US" dirty="0"/>
            <a:t>MBBS who should </a:t>
          </a:r>
          <a:r>
            <a:rPr lang="en-US" b="1" dirty="0"/>
            <a:t>not</a:t>
          </a:r>
          <a:r>
            <a:rPr lang="en-US" dirty="0"/>
            <a:t> be approached by the PPIA (N=150)</a:t>
          </a:r>
        </a:p>
      </dgm:t>
    </dgm:pt>
    <dgm:pt modelId="{72637FBF-FCE7-1A40-AF79-CEE29E3FE22B}" type="parTrans" cxnId="{CBB7EE23-F3ED-0045-8D3E-F91504B895F0}">
      <dgm:prSet/>
      <dgm:spPr>
        <a:ln>
          <a:solidFill>
            <a:schemeClr val="tx1"/>
          </a:solidFill>
        </a:ln>
      </dgm:spPr>
      <dgm:t>
        <a:bodyPr/>
        <a:lstStyle/>
        <a:p>
          <a:endParaRPr lang="en-US"/>
        </a:p>
      </dgm:t>
    </dgm:pt>
    <dgm:pt modelId="{8D0CCB43-2B6B-604D-93D8-670F2DBC0CF8}" type="sibTrans" cxnId="{CBB7EE23-F3ED-0045-8D3E-F91504B895F0}">
      <dgm:prSet/>
      <dgm:spPr/>
      <dgm:t>
        <a:bodyPr/>
        <a:lstStyle/>
        <a:p>
          <a:endParaRPr lang="en-US"/>
        </a:p>
      </dgm:t>
    </dgm:pt>
    <dgm:pt modelId="{3CD176C1-92F2-2B4F-8AC1-A193F6CDB2EE}">
      <dgm:prSet/>
      <dgm:spPr>
        <a:solidFill>
          <a:srgbClr val="00B050"/>
        </a:solidFill>
        <a:ln>
          <a:solidFill>
            <a:schemeClr val="tx1"/>
          </a:solidFill>
        </a:ln>
      </dgm:spPr>
      <dgm:t>
        <a:bodyPr/>
        <a:lstStyle/>
        <a:p>
          <a:r>
            <a:rPr lang="en-US" dirty="0"/>
            <a:t>“Treatment” Group:</a:t>
          </a:r>
        </a:p>
        <a:p>
          <a:r>
            <a:rPr lang="en-US" dirty="0"/>
            <a:t>MBBS who should be </a:t>
          </a:r>
          <a:r>
            <a:rPr lang="en-US" b="1" dirty="0"/>
            <a:t>actively</a:t>
          </a:r>
          <a:r>
            <a:rPr lang="en-US" dirty="0"/>
            <a:t> recruited by the PPIA (N=170)</a:t>
          </a:r>
        </a:p>
      </dgm:t>
    </dgm:pt>
    <dgm:pt modelId="{DAB1B564-CFCF-B846-B7AD-582AF13EB6AA}" type="parTrans" cxnId="{FD95D2B1-633B-244A-A74C-FFF862EB543C}">
      <dgm:prSet/>
      <dgm:spPr>
        <a:ln>
          <a:solidFill>
            <a:schemeClr val="tx1"/>
          </a:solidFill>
        </a:ln>
      </dgm:spPr>
      <dgm:t>
        <a:bodyPr/>
        <a:lstStyle/>
        <a:p>
          <a:endParaRPr lang="en-US"/>
        </a:p>
      </dgm:t>
    </dgm:pt>
    <dgm:pt modelId="{67867E5B-CC90-864A-AA28-B1E3B74DE977}" type="sibTrans" cxnId="{FD95D2B1-633B-244A-A74C-FFF862EB543C}">
      <dgm:prSet/>
      <dgm:spPr/>
      <dgm:t>
        <a:bodyPr/>
        <a:lstStyle/>
        <a:p>
          <a:endParaRPr lang="en-US"/>
        </a:p>
      </dgm:t>
    </dgm:pt>
    <dgm:pt modelId="{F7C201E1-2EEB-2740-AF09-11F1F717F7B0}">
      <dgm:prSet/>
      <dgm:spPr/>
      <dgm:t>
        <a:bodyPr/>
        <a:lstStyle/>
        <a:p>
          <a:r>
            <a:rPr lang="en-US" dirty="0"/>
            <a:t>Baseline SPs (Round 1)</a:t>
          </a:r>
        </a:p>
      </dgm:t>
    </dgm:pt>
    <dgm:pt modelId="{577ADAFD-79F3-1043-A38C-EF18900B208A}" type="parTrans" cxnId="{3B86949F-76E4-6D44-92E5-180ABA24710D}">
      <dgm:prSet/>
      <dgm:spPr/>
      <dgm:t>
        <a:bodyPr/>
        <a:lstStyle/>
        <a:p>
          <a:endParaRPr lang="en-US"/>
        </a:p>
      </dgm:t>
    </dgm:pt>
    <dgm:pt modelId="{66EBBA6C-3DC8-4745-9541-87F836897AEE}" type="sibTrans" cxnId="{3B86949F-76E4-6D44-92E5-180ABA24710D}">
      <dgm:prSet/>
      <dgm:spPr/>
      <dgm:t>
        <a:bodyPr/>
        <a:lstStyle/>
        <a:p>
          <a:endParaRPr lang="en-US"/>
        </a:p>
      </dgm:t>
    </dgm:pt>
    <dgm:pt modelId="{95B97F5E-E861-7546-9E5B-3F2050996ADB}">
      <dgm:prSet/>
      <dgm:spPr/>
      <dgm:t>
        <a:bodyPr/>
        <a:lstStyle/>
        <a:p>
          <a:r>
            <a:rPr lang="en-US" dirty="0"/>
            <a:t>Endline SPs (Round 2)</a:t>
          </a:r>
        </a:p>
      </dgm:t>
    </dgm:pt>
    <dgm:pt modelId="{FC9DCFCD-0FA2-C444-AA07-3079E8381B7F}" type="parTrans" cxnId="{9901CB42-9CAB-004E-8745-8ED3DEEC91BA}">
      <dgm:prSet/>
      <dgm:spPr/>
      <dgm:t>
        <a:bodyPr/>
        <a:lstStyle/>
        <a:p>
          <a:endParaRPr lang="en-US"/>
        </a:p>
      </dgm:t>
    </dgm:pt>
    <dgm:pt modelId="{EED9BC3A-0EE8-6F4D-AEDE-66FB72967FC0}" type="sibTrans" cxnId="{9901CB42-9CAB-004E-8745-8ED3DEEC91BA}">
      <dgm:prSet/>
      <dgm:spPr/>
      <dgm:t>
        <a:bodyPr/>
        <a:lstStyle/>
        <a:p>
          <a:endParaRPr lang="en-US"/>
        </a:p>
      </dgm:t>
    </dgm:pt>
    <dgm:pt modelId="{8E56FEB6-6CD8-2A4E-BC03-18E0DCB88E8A}">
      <dgm:prSet/>
      <dgm:spPr>
        <a:noFill/>
      </dgm:spPr>
      <dgm:t>
        <a:bodyPr/>
        <a:lstStyle/>
        <a:p>
          <a:endParaRPr lang="en-US" dirty="0"/>
        </a:p>
      </dgm:t>
    </dgm:pt>
    <dgm:pt modelId="{D398F389-26CB-C046-9CD0-FC146A64F985}" type="sibTrans" cxnId="{990866B9-2B6E-2344-B378-89F3C5472A96}">
      <dgm:prSet/>
      <dgm:spPr/>
      <dgm:t>
        <a:bodyPr/>
        <a:lstStyle/>
        <a:p>
          <a:endParaRPr lang="en-US"/>
        </a:p>
      </dgm:t>
    </dgm:pt>
    <dgm:pt modelId="{F22D2460-432C-D846-9DDE-0FE3410E2152}" type="parTrans" cxnId="{990866B9-2B6E-2344-B378-89F3C5472A96}">
      <dgm:prSet/>
      <dgm:spPr/>
      <dgm:t>
        <a:bodyPr/>
        <a:lstStyle/>
        <a:p>
          <a:endParaRPr lang="en-US"/>
        </a:p>
      </dgm:t>
    </dgm:pt>
    <dgm:pt modelId="{A8AA69D5-7267-A543-856D-4D8269EE1B28}" type="pres">
      <dgm:prSet presAssocID="{89589D9F-0F71-CB49-9394-39FF3D095532}" presName="mainComposite" presStyleCnt="0">
        <dgm:presLayoutVars>
          <dgm:chPref val="1"/>
          <dgm:dir/>
          <dgm:animOne val="branch"/>
          <dgm:animLvl val="lvl"/>
          <dgm:resizeHandles val="exact"/>
        </dgm:presLayoutVars>
      </dgm:prSet>
      <dgm:spPr/>
    </dgm:pt>
    <dgm:pt modelId="{808991D5-D785-A04B-A851-733A06D0E362}" type="pres">
      <dgm:prSet presAssocID="{89589D9F-0F71-CB49-9394-39FF3D095532}" presName="hierFlow" presStyleCnt="0"/>
      <dgm:spPr/>
    </dgm:pt>
    <dgm:pt modelId="{F16D2698-0ECD-3245-8D1E-CA76AD6D9CE3}" type="pres">
      <dgm:prSet presAssocID="{89589D9F-0F71-CB49-9394-39FF3D095532}" presName="firstBuf" presStyleCnt="0"/>
      <dgm:spPr/>
    </dgm:pt>
    <dgm:pt modelId="{E81A32ED-AF2E-3E47-844F-10C742C46E64}" type="pres">
      <dgm:prSet presAssocID="{89589D9F-0F71-CB49-9394-39FF3D095532}" presName="hierChild1" presStyleCnt="0">
        <dgm:presLayoutVars>
          <dgm:chPref val="1"/>
          <dgm:animOne val="branch"/>
          <dgm:animLvl val="lvl"/>
        </dgm:presLayoutVars>
      </dgm:prSet>
      <dgm:spPr/>
    </dgm:pt>
    <dgm:pt modelId="{5FACD1F5-A856-A34C-9A2A-C9F461BEB0F5}" type="pres">
      <dgm:prSet presAssocID="{6D64BED8-41E9-0D4E-85CD-284E1AC19153}" presName="Name14" presStyleCnt="0"/>
      <dgm:spPr/>
    </dgm:pt>
    <dgm:pt modelId="{D4FD58A0-3E66-4648-9852-17AFE6B6918B}" type="pres">
      <dgm:prSet presAssocID="{6D64BED8-41E9-0D4E-85CD-284E1AC19153}" presName="level1Shape" presStyleLbl="node0" presStyleIdx="0" presStyleCnt="1">
        <dgm:presLayoutVars>
          <dgm:chPref val="3"/>
        </dgm:presLayoutVars>
      </dgm:prSet>
      <dgm:spPr/>
    </dgm:pt>
    <dgm:pt modelId="{D4CEB35C-979D-F542-9972-72880E8B3CFB}" type="pres">
      <dgm:prSet presAssocID="{6D64BED8-41E9-0D4E-85CD-284E1AC19153}" presName="hierChild2" presStyleCnt="0"/>
      <dgm:spPr/>
    </dgm:pt>
    <dgm:pt modelId="{5FF7C2A6-BE45-E347-8E80-980B74F3C88A}" type="pres">
      <dgm:prSet presAssocID="{B6A90840-3E4A-EA48-8FCC-022638A398ED}" presName="Name19" presStyleLbl="parChTrans1D2" presStyleIdx="0" presStyleCnt="1"/>
      <dgm:spPr/>
    </dgm:pt>
    <dgm:pt modelId="{9A062EF8-7BDB-FD42-B8AC-CB36D105B5DC}" type="pres">
      <dgm:prSet presAssocID="{80FB2823-CC36-C347-BDE1-DC94E1D3A348}" presName="Name21" presStyleCnt="0"/>
      <dgm:spPr/>
    </dgm:pt>
    <dgm:pt modelId="{CC00E36A-9B8A-324F-A180-6C23ABADABEC}" type="pres">
      <dgm:prSet presAssocID="{80FB2823-CC36-C347-BDE1-DC94E1D3A348}" presName="level2Shape" presStyleLbl="node2" presStyleIdx="0" presStyleCnt="1" custLinFactNeighborY="-9503"/>
      <dgm:spPr/>
    </dgm:pt>
    <dgm:pt modelId="{9BF863E2-C00D-AC4C-A3AE-0AB612EC5CE6}" type="pres">
      <dgm:prSet presAssocID="{80FB2823-CC36-C347-BDE1-DC94E1D3A348}" presName="hierChild3" presStyleCnt="0"/>
      <dgm:spPr/>
    </dgm:pt>
    <dgm:pt modelId="{0C14E56D-D341-4149-81FF-26AE873A3321}" type="pres">
      <dgm:prSet presAssocID="{72637FBF-FCE7-1A40-AF79-CEE29E3FE22B}" presName="Name19" presStyleLbl="parChTrans1D3" presStyleIdx="0" presStyleCnt="2"/>
      <dgm:spPr/>
    </dgm:pt>
    <dgm:pt modelId="{3A33B7A2-4FD6-F84F-87BC-D37C49BE4727}" type="pres">
      <dgm:prSet presAssocID="{6664EB27-3BD1-D24A-A0F9-76908316E77C}" presName="Name21" presStyleCnt="0"/>
      <dgm:spPr/>
    </dgm:pt>
    <dgm:pt modelId="{9670D868-A4E8-0D43-AC32-6F20D3F6FE68}" type="pres">
      <dgm:prSet presAssocID="{6664EB27-3BD1-D24A-A0F9-76908316E77C}" presName="level2Shape" presStyleLbl="node3" presStyleIdx="0" presStyleCnt="2"/>
      <dgm:spPr/>
    </dgm:pt>
    <dgm:pt modelId="{41AA3D3A-0E4D-8542-81E9-2AC9EA431A97}" type="pres">
      <dgm:prSet presAssocID="{6664EB27-3BD1-D24A-A0F9-76908316E77C}" presName="hierChild3" presStyleCnt="0"/>
      <dgm:spPr/>
    </dgm:pt>
    <dgm:pt modelId="{C82F8798-6E49-FA4D-8AC4-A6D7A1A6FA84}" type="pres">
      <dgm:prSet presAssocID="{DAB1B564-CFCF-B846-B7AD-582AF13EB6AA}" presName="Name19" presStyleLbl="parChTrans1D3" presStyleIdx="1" presStyleCnt="2"/>
      <dgm:spPr/>
    </dgm:pt>
    <dgm:pt modelId="{997F2605-3A4E-614B-A772-1704EA8CAB8A}" type="pres">
      <dgm:prSet presAssocID="{3CD176C1-92F2-2B4F-8AC1-A193F6CDB2EE}" presName="Name21" presStyleCnt="0"/>
      <dgm:spPr/>
    </dgm:pt>
    <dgm:pt modelId="{9D7C71BA-EA7C-D348-BCB5-52C668CFE5C2}" type="pres">
      <dgm:prSet presAssocID="{3CD176C1-92F2-2B4F-8AC1-A193F6CDB2EE}" presName="level2Shape" presStyleLbl="node3" presStyleIdx="1" presStyleCnt="2"/>
      <dgm:spPr/>
    </dgm:pt>
    <dgm:pt modelId="{DE676A45-BEBC-6540-B74D-3E3F8A2AEEC8}" type="pres">
      <dgm:prSet presAssocID="{3CD176C1-92F2-2B4F-8AC1-A193F6CDB2EE}" presName="hierChild3" presStyleCnt="0"/>
      <dgm:spPr/>
    </dgm:pt>
    <dgm:pt modelId="{2C7960A5-1EB1-C247-A117-40B0B42741C5}" type="pres">
      <dgm:prSet presAssocID="{89589D9F-0F71-CB49-9394-39FF3D095532}" presName="bgShapesFlow" presStyleCnt="0"/>
      <dgm:spPr/>
    </dgm:pt>
    <dgm:pt modelId="{D95C4E40-802F-D243-9990-95317835E00E}" type="pres">
      <dgm:prSet presAssocID="{1247745E-CAEC-D546-8492-3F78C6E9C47A}" presName="rectComp" presStyleCnt="0"/>
      <dgm:spPr/>
    </dgm:pt>
    <dgm:pt modelId="{260F96CE-4B56-3F41-9490-705754477D4D}" type="pres">
      <dgm:prSet presAssocID="{1247745E-CAEC-D546-8492-3F78C6E9C47A}" presName="bgRect" presStyleLbl="bgShp" presStyleIdx="0" presStyleCnt="5"/>
      <dgm:spPr/>
    </dgm:pt>
    <dgm:pt modelId="{88EFAF64-DCA0-FC46-BCC4-1AF909FD70BF}" type="pres">
      <dgm:prSet presAssocID="{1247745E-CAEC-D546-8492-3F78C6E9C47A}" presName="bgRectTx" presStyleLbl="bgShp" presStyleIdx="0" presStyleCnt="5">
        <dgm:presLayoutVars>
          <dgm:bulletEnabled val="1"/>
        </dgm:presLayoutVars>
      </dgm:prSet>
      <dgm:spPr/>
    </dgm:pt>
    <dgm:pt modelId="{2D4D1920-9BCC-694F-8A41-05C012BAEA73}" type="pres">
      <dgm:prSet presAssocID="{1247745E-CAEC-D546-8492-3F78C6E9C47A}" presName="spComp" presStyleCnt="0"/>
      <dgm:spPr/>
    </dgm:pt>
    <dgm:pt modelId="{EED6AE33-2BF9-EA4A-AC2A-170FEE06C04A}" type="pres">
      <dgm:prSet presAssocID="{1247745E-CAEC-D546-8492-3F78C6E9C47A}" presName="vSp" presStyleCnt="0"/>
      <dgm:spPr/>
    </dgm:pt>
    <dgm:pt modelId="{C8589E22-6680-A04B-BA0E-2EB15D295659}" type="pres">
      <dgm:prSet presAssocID="{C16DA636-0823-3F4C-BB9E-5A0045C6BB40}" presName="rectComp" presStyleCnt="0"/>
      <dgm:spPr/>
    </dgm:pt>
    <dgm:pt modelId="{0C729976-CBD4-E049-AA0F-B7FED2ECC50D}" type="pres">
      <dgm:prSet presAssocID="{C16DA636-0823-3F4C-BB9E-5A0045C6BB40}" presName="bgRect" presStyleLbl="bgShp" presStyleIdx="1" presStyleCnt="5"/>
      <dgm:spPr/>
    </dgm:pt>
    <dgm:pt modelId="{3DC45833-50DA-C043-BED9-58257913845D}" type="pres">
      <dgm:prSet presAssocID="{C16DA636-0823-3F4C-BB9E-5A0045C6BB40}" presName="bgRectTx" presStyleLbl="bgShp" presStyleIdx="1" presStyleCnt="5">
        <dgm:presLayoutVars>
          <dgm:bulletEnabled val="1"/>
        </dgm:presLayoutVars>
      </dgm:prSet>
      <dgm:spPr/>
    </dgm:pt>
    <dgm:pt modelId="{772BE698-B3A1-A44C-9099-40BBB1FCE4FE}" type="pres">
      <dgm:prSet presAssocID="{C16DA636-0823-3F4C-BB9E-5A0045C6BB40}" presName="spComp" presStyleCnt="0"/>
      <dgm:spPr/>
    </dgm:pt>
    <dgm:pt modelId="{B7250216-12E4-DC42-91ED-8C0D5747A573}" type="pres">
      <dgm:prSet presAssocID="{C16DA636-0823-3F4C-BB9E-5A0045C6BB40}" presName="vSp" presStyleCnt="0"/>
      <dgm:spPr/>
    </dgm:pt>
    <dgm:pt modelId="{F8205CD8-7437-E045-834A-25DE8C65873D}" type="pres">
      <dgm:prSet presAssocID="{8E56FEB6-6CD8-2A4E-BC03-18E0DCB88E8A}" presName="rectComp" presStyleCnt="0"/>
      <dgm:spPr/>
    </dgm:pt>
    <dgm:pt modelId="{975C8C6B-E053-4C45-8D03-E9B4407AF735}" type="pres">
      <dgm:prSet presAssocID="{8E56FEB6-6CD8-2A4E-BC03-18E0DCB88E8A}" presName="bgRect" presStyleLbl="bgShp" presStyleIdx="2" presStyleCnt="5"/>
      <dgm:spPr/>
    </dgm:pt>
    <dgm:pt modelId="{CE6638A8-CF0C-1545-8C1E-F71738C2C083}" type="pres">
      <dgm:prSet presAssocID="{8E56FEB6-6CD8-2A4E-BC03-18E0DCB88E8A}" presName="bgRectTx" presStyleLbl="bgShp" presStyleIdx="2" presStyleCnt="5">
        <dgm:presLayoutVars>
          <dgm:bulletEnabled val="1"/>
        </dgm:presLayoutVars>
      </dgm:prSet>
      <dgm:spPr/>
    </dgm:pt>
    <dgm:pt modelId="{57F542F2-7CCB-6040-8183-E94D8845A770}" type="pres">
      <dgm:prSet presAssocID="{8E56FEB6-6CD8-2A4E-BC03-18E0DCB88E8A}" presName="spComp" presStyleCnt="0"/>
      <dgm:spPr/>
    </dgm:pt>
    <dgm:pt modelId="{7FDA1221-CA7A-1E4A-80D5-144340FF6001}" type="pres">
      <dgm:prSet presAssocID="{8E56FEB6-6CD8-2A4E-BC03-18E0DCB88E8A}" presName="vSp" presStyleCnt="0"/>
      <dgm:spPr/>
    </dgm:pt>
    <dgm:pt modelId="{A0C22289-A104-DB44-B76E-FEA22C5E4103}" type="pres">
      <dgm:prSet presAssocID="{F7C201E1-2EEB-2740-AF09-11F1F717F7B0}" presName="rectComp" presStyleCnt="0"/>
      <dgm:spPr/>
    </dgm:pt>
    <dgm:pt modelId="{B10331BE-A8CC-0940-A932-39E56EAE9E60}" type="pres">
      <dgm:prSet presAssocID="{F7C201E1-2EEB-2740-AF09-11F1F717F7B0}" presName="bgRect" presStyleLbl="bgShp" presStyleIdx="3" presStyleCnt="5" custLinFactY="-155599" custLinFactNeighborY="-200000"/>
      <dgm:spPr/>
    </dgm:pt>
    <dgm:pt modelId="{2193B910-3477-C249-8B59-7D202F52A26F}" type="pres">
      <dgm:prSet presAssocID="{F7C201E1-2EEB-2740-AF09-11F1F717F7B0}" presName="bgRectTx" presStyleLbl="bgShp" presStyleIdx="3" presStyleCnt="5">
        <dgm:presLayoutVars>
          <dgm:bulletEnabled val="1"/>
        </dgm:presLayoutVars>
      </dgm:prSet>
      <dgm:spPr/>
    </dgm:pt>
    <dgm:pt modelId="{8BA317D9-2229-3646-AB79-1F90D9AB5915}" type="pres">
      <dgm:prSet presAssocID="{F7C201E1-2EEB-2740-AF09-11F1F717F7B0}" presName="spComp" presStyleCnt="0"/>
      <dgm:spPr/>
    </dgm:pt>
    <dgm:pt modelId="{EE30B334-EA4B-0C4A-9ECB-48CDB1B00ED2}" type="pres">
      <dgm:prSet presAssocID="{F7C201E1-2EEB-2740-AF09-11F1F717F7B0}" presName="vSp" presStyleCnt="0"/>
      <dgm:spPr/>
    </dgm:pt>
    <dgm:pt modelId="{E30EC44B-9968-C143-9512-EC299A01A0DC}" type="pres">
      <dgm:prSet presAssocID="{95B97F5E-E861-7546-9E5B-3F2050996ADB}" presName="rectComp" presStyleCnt="0"/>
      <dgm:spPr/>
    </dgm:pt>
    <dgm:pt modelId="{348EFE3F-422B-8849-A969-D39494598035}" type="pres">
      <dgm:prSet presAssocID="{95B97F5E-E861-7546-9E5B-3F2050996ADB}" presName="bgRect" presStyleLbl="bgShp" presStyleIdx="4" presStyleCnt="5" custLinFactNeighborY="-52592"/>
      <dgm:spPr/>
    </dgm:pt>
    <dgm:pt modelId="{EB0A1DB1-B4B2-4849-A1CD-886F64CE9E83}" type="pres">
      <dgm:prSet presAssocID="{95B97F5E-E861-7546-9E5B-3F2050996ADB}" presName="bgRectTx" presStyleLbl="bgShp" presStyleIdx="4" presStyleCnt="5">
        <dgm:presLayoutVars>
          <dgm:bulletEnabled val="1"/>
        </dgm:presLayoutVars>
      </dgm:prSet>
      <dgm:spPr/>
    </dgm:pt>
  </dgm:ptLst>
  <dgm:cxnLst>
    <dgm:cxn modelId="{5341A708-CE6A-8744-821B-979E81D7184B}" type="presOf" srcId="{80FB2823-CC36-C347-BDE1-DC94E1D3A348}" destId="{CC00E36A-9B8A-324F-A180-6C23ABADABEC}" srcOrd="0" destOrd="0" presId="urn:microsoft.com/office/officeart/2005/8/layout/hierarchy6"/>
    <dgm:cxn modelId="{5C62B21B-E9EE-1544-B99F-808F737AE055}" srcId="{6D64BED8-41E9-0D4E-85CD-284E1AC19153}" destId="{80FB2823-CC36-C347-BDE1-DC94E1D3A348}" srcOrd="0" destOrd="0" parTransId="{B6A90840-3E4A-EA48-8FCC-022638A398ED}" sibTransId="{17000EE3-9056-B140-BB07-4FB4DBDEF338}"/>
    <dgm:cxn modelId="{455A231F-0969-2347-9D55-3C263DF16ED5}" type="presOf" srcId="{72637FBF-FCE7-1A40-AF79-CEE29E3FE22B}" destId="{0C14E56D-D341-4149-81FF-26AE873A3321}" srcOrd="0" destOrd="0" presId="urn:microsoft.com/office/officeart/2005/8/layout/hierarchy6"/>
    <dgm:cxn modelId="{CBB7EE23-F3ED-0045-8D3E-F91504B895F0}" srcId="{80FB2823-CC36-C347-BDE1-DC94E1D3A348}" destId="{6664EB27-3BD1-D24A-A0F9-76908316E77C}" srcOrd="0" destOrd="0" parTransId="{72637FBF-FCE7-1A40-AF79-CEE29E3FE22B}" sibTransId="{8D0CCB43-2B6B-604D-93D8-670F2DBC0CF8}"/>
    <dgm:cxn modelId="{B6038228-A120-CA45-AB3D-2A7F6B970F03}" type="presOf" srcId="{8E56FEB6-6CD8-2A4E-BC03-18E0DCB88E8A}" destId="{CE6638A8-CF0C-1545-8C1E-F71738C2C083}" srcOrd="1" destOrd="0" presId="urn:microsoft.com/office/officeart/2005/8/layout/hierarchy6"/>
    <dgm:cxn modelId="{9901CB42-9CAB-004E-8745-8ED3DEEC91BA}" srcId="{89589D9F-0F71-CB49-9394-39FF3D095532}" destId="{95B97F5E-E861-7546-9E5B-3F2050996ADB}" srcOrd="5" destOrd="0" parTransId="{FC9DCFCD-0FA2-C444-AA07-3079E8381B7F}" sibTransId="{EED9BC3A-0EE8-6F4D-AEDE-66FB72967FC0}"/>
    <dgm:cxn modelId="{5F9ADC44-9A85-EC4B-97F5-16BC1911413E}" srcId="{89589D9F-0F71-CB49-9394-39FF3D095532}" destId="{C16DA636-0823-3F4C-BB9E-5A0045C6BB40}" srcOrd="2" destOrd="0" parTransId="{BDF371DD-1F74-E54C-BA81-0E6F02356A07}" sibTransId="{C1C3C116-C158-0A44-A497-643BABBD578B}"/>
    <dgm:cxn modelId="{6FADD048-FB52-FA49-9F4D-4109CCCEB3B9}" type="presOf" srcId="{C16DA636-0823-3F4C-BB9E-5A0045C6BB40}" destId="{0C729976-CBD4-E049-AA0F-B7FED2ECC50D}" srcOrd="0" destOrd="0" presId="urn:microsoft.com/office/officeart/2005/8/layout/hierarchy6"/>
    <dgm:cxn modelId="{B25E4855-373E-8F4C-A0A5-3BB792DE79BF}" type="presOf" srcId="{DAB1B564-CFCF-B846-B7AD-582AF13EB6AA}" destId="{C82F8798-6E49-FA4D-8AC4-A6D7A1A6FA84}" srcOrd="0" destOrd="0" presId="urn:microsoft.com/office/officeart/2005/8/layout/hierarchy6"/>
    <dgm:cxn modelId="{896BD25F-7F9F-2F41-960C-C68B51D0B073}" type="presOf" srcId="{F7C201E1-2EEB-2740-AF09-11F1F717F7B0}" destId="{B10331BE-A8CC-0940-A932-39E56EAE9E60}" srcOrd="0" destOrd="0" presId="urn:microsoft.com/office/officeart/2005/8/layout/hierarchy6"/>
    <dgm:cxn modelId="{231CAF71-AF91-3D4B-8457-50B20519620E}" type="presOf" srcId="{F7C201E1-2EEB-2740-AF09-11F1F717F7B0}" destId="{2193B910-3477-C249-8B59-7D202F52A26F}" srcOrd="1" destOrd="0" presId="urn:microsoft.com/office/officeart/2005/8/layout/hierarchy6"/>
    <dgm:cxn modelId="{7CD91C73-7C52-F74E-9BC3-A86749D14362}" type="presOf" srcId="{B6A90840-3E4A-EA48-8FCC-022638A398ED}" destId="{5FF7C2A6-BE45-E347-8E80-980B74F3C88A}" srcOrd="0" destOrd="0" presId="urn:microsoft.com/office/officeart/2005/8/layout/hierarchy6"/>
    <dgm:cxn modelId="{C4280775-C0DF-514D-8F66-9B7594B4A9E2}" type="presOf" srcId="{8E56FEB6-6CD8-2A4E-BC03-18E0DCB88E8A}" destId="{975C8C6B-E053-4C45-8D03-E9B4407AF735}" srcOrd="0" destOrd="0" presId="urn:microsoft.com/office/officeart/2005/8/layout/hierarchy6"/>
    <dgm:cxn modelId="{4CA4CE7C-626D-5D4C-B15E-75E5DF569D18}" type="presOf" srcId="{6664EB27-3BD1-D24A-A0F9-76908316E77C}" destId="{9670D868-A4E8-0D43-AC32-6F20D3F6FE68}" srcOrd="0" destOrd="0" presId="urn:microsoft.com/office/officeart/2005/8/layout/hierarchy6"/>
    <dgm:cxn modelId="{317C2980-2DD1-0C48-9D6D-58AA5852DB65}" type="presOf" srcId="{C16DA636-0823-3F4C-BB9E-5A0045C6BB40}" destId="{3DC45833-50DA-C043-BED9-58257913845D}" srcOrd="1" destOrd="0" presId="urn:microsoft.com/office/officeart/2005/8/layout/hierarchy6"/>
    <dgm:cxn modelId="{D07A8282-8AD2-454D-A40F-E919CBAF3064}" type="presOf" srcId="{89589D9F-0F71-CB49-9394-39FF3D095532}" destId="{A8AA69D5-7267-A543-856D-4D8269EE1B28}" srcOrd="0" destOrd="0" presId="urn:microsoft.com/office/officeart/2005/8/layout/hierarchy6"/>
    <dgm:cxn modelId="{F4CE6083-7700-2B48-AB34-BE7966C501D5}" type="presOf" srcId="{1247745E-CAEC-D546-8492-3F78C6E9C47A}" destId="{88EFAF64-DCA0-FC46-BCC4-1AF909FD70BF}" srcOrd="1" destOrd="0" presId="urn:microsoft.com/office/officeart/2005/8/layout/hierarchy6"/>
    <dgm:cxn modelId="{82BB549A-6C44-2846-9F08-9C4B0203F026}" type="presOf" srcId="{3CD176C1-92F2-2B4F-8AC1-A193F6CDB2EE}" destId="{9D7C71BA-EA7C-D348-BCB5-52C668CFE5C2}" srcOrd="0" destOrd="0" presId="urn:microsoft.com/office/officeart/2005/8/layout/hierarchy6"/>
    <dgm:cxn modelId="{A08D3E9C-C659-0B4B-AF5A-1149B58B9892}" type="presOf" srcId="{1247745E-CAEC-D546-8492-3F78C6E9C47A}" destId="{260F96CE-4B56-3F41-9490-705754477D4D}" srcOrd="0" destOrd="0" presId="urn:microsoft.com/office/officeart/2005/8/layout/hierarchy6"/>
    <dgm:cxn modelId="{A4D0DE9E-B49A-7A43-B0CD-35570A753B92}" srcId="{89589D9F-0F71-CB49-9394-39FF3D095532}" destId="{1247745E-CAEC-D546-8492-3F78C6E9C47A}" srcOrd="1" destOrd="0" parTransId="{804FA142-1359-5A43-86FA-75C73319670C}" sibTransId="{92AB4EAA-A544-C541-AD3F-B00C3F5C8536}"/>
    <dgm:cxn modelId="{3B86949F-76E4-6D44-92E5-180ABA24710D}" srcId="{89589D9F-0F71-CB49-9394-39FF3D095532}" destId="{F7C201E1-2EEB-2740-AF09-11F1F717F7B0}" srcOrd="4" destOrd="0" parTransId="{577ADAFD-79F3-1043-A38C-EF18900B208A}" sibTransId="{66EBBA6C-3DC8-4745-9541-87F836897AEE}"/>
    <dgm:cxn modelId="{FD95D2B1-633B-244A-A74C-FFF862EB543C}" srcId="{80FB2823-CC36-C347-BDE1-DC94E1D3A348}" destId="{3CD176C1-92F2-2B4F-8AC1-A193F6CDB2EE}" srcOrd="1" destOrd="0" parTransId="{DAB1B564-CFCF-B846-B7AD-582AF13EB6AA}" sibTransId="{67867E5B-CC90-864A-AA28-B1E3B74DE977}"/>
    <dgm:cxn modelId="{D18286B8-9E4B-7346-94DC-D9B1CE492F67}" type="presOf" srcId="{6D64BED8-41E9-0D4E-85CD-284E1AC19153}" destId="{D4FD58A0-3E66-4648-9852-17AFE6B6918B}" srcOrd="0" destOrd="0" presId="urn:microsoft.com/office/officeart/2005/8/layout/hierarchy6"/>
    <dgm:cxn modelId="{990866B9-2B6E-2344-B378-89F3C5472A96}" srcId="{89589D9F-0F71-CB49-9394-39FF3D095532}" destId="{8E56FEB6-6CD8-2A4E-BC03-18E0DCB88E8A}" srcOrd="3" destOrd="0" parTransId="{F22D2460-432C-D846-9DDE-0FE3410E2152}" sibTransId="{D398F389-26CB-C046-9CD0-FC146A64F985}"/>
    <dgm:cxn modelId="{ACBE6DBB-BA67-B34B-9AAF-B132D56210BC}" type="presOf" srcId="{95B97F5E-E861-7546-9E5B-3F2050996ADB}" destId="{348EFE3F-422B-8849-A969-D39494598035}" srcOrd="0" destOrd="0" presId="urn:microsoft.com/office/officeart/2005/8/layout/hierarchy6"/>
    <dgm:cxn modelId="{CFD9A2C3-B517-4145-8931-B4FB514C7A81}" srcId="{89589D9F-0F71-CB49-9394-39FF3D095532}" destId="{6D64BED8-41E9-0D4E-85CD-284E1AC19153}" srcOrd="0" destOrd="0" parTransId="{23B18E23-3FA1-4F43-8B2D-373DC4348765}" sibTransId="{5A63D78D-2192-2C42-8451-ACAA6E6EC377}"/>
    <dgm:cxn modelId="{5887D2E4-CECD-F949-9471-2CB5CECB2895}" type="presOf" srcId="{95B97F5E-E861-7546-9E5B-3F2050996ADB}" destId="{EB0A1DB1-B4B2-4849-A1CD-886F64CE9E83}" srcOrd="1" destOrd="0" presId="urn:microsoft.com/office/officeart/2005/8/layout/hierarchy6"/>
    <dgm:cxn modelId="{A60574DF-5F74-A848-8BDA-42BCA38DD114}" type="presParOf" srcId="{A8AA69D5-7267-A543-856D-4D8269EE1B28}" destId="{808991D5-D785-A04B-A851-733A06D0E362}" srcOrd="0" destOrd="0" presId="urn:microsoft.com/office/officeart/2005/8/layout/hierarchy6"/>
    <dgm:cxn modelId="{365087C3-CF06-C646-B5F8-154AA8AA9E92}" type="presParOf" srcId="{808991D5-D785-A04B-A851-733A06D0E362}" destId="{F16D2698-0ECD-3245-8D1E-CA76AD6D9CE3}" srcOrd="0" destOrd="0" presId="urn:microsoft.com/office/officeart/2005/8/layout/hierarchy6"/>
    <dgm:cxn modelId="{2789C6F1-7850-2E47-B416-6BBAC992B948}" type="presParOf" srcId="{808991D5-D785-A04B-A851-733A06D0E362}" destId="{E81A32ED-AF2E-3E47-844F-10C742C46E64}" srcOrd="1" destOrd="0" presId="urn:microsoft.com/office/officeart/2005/8/layout/hierarchy6"/>
    <dgm:cxn modelId="{2C5EFA69-0680-074A-97B0-B95F5EB81A99}" type="presParOf" srcId="{E81A32ED-AF2E-3E47-844F-10C742C46E64}" destId="{5FACD1F5-A856-A34C-9A2A-C9F461BEB0F5}" srcOrd="0" destOrd="0" presId="urn:microsoft.com/office/officeart/2005/8/layout/hierarchy6"/>
    <dgm:cxn modelId="{F229EF48-02B5-9A44-ACA9-5338AFD5FECC}" type="presParOf" srcId="{5FACD1F5-A856-A34C-9A2A-C9F461BEB0F5}" destId="{D4FD58A0-3E66-4648-9852-17AFE6B6918B}" srcOrd="0" destOrd="0" presId="urn:microsoft.com/office/officeart/2005/8/layout/hierarchy6"/>
    <dgm:cxn modelId="{A584DE26-3F12-3C4A-8BE5-C5BCEDC05CBC}" type="presParOf" srcId="{5FACD1F5-A856-A34C-9A2A-C9F461BEB0F5}" destId="{D4CEB35C-979D-F542-9972-72880E8B3CFB}" srcOrd="1" destOrd="0" presId="urn:microsoft.com/office/officeart/2005/8/layout/hierarchy6"/>
    <dgm:cxn modelId="{6B34B9BB-48F2-2547-A7C7-D403816C8750}" type="presParOf" srcId="{D4CEB35C-979D-F542-9972-72880E8B3CFB}" destId="{5FF7C2A6-BE45-E347-8E80-980B74F3C88A}" srcOrd="0" destOrd="0" presId="urn:microsoft.com/office/officeart/2005/8/layout/hierarchy6"/>
    <dgm:cxn modelId="{85A27ED6-A694-4443-9F7E-A4E1858E41BA}" type="presParOf" srcId="{D4CEB35C-979D-F542-9972-72880E8B3CFB}" destId="{9A062EF8-7BDB-FD42-B8AC-CB36D105B5DC}" srcOrd="1" destOrd="0" presId="urn:microsoft.com/office/officeart/2005/8/layout/hierarchy6"/>
    <dgm:cxn modelId="{BB8EFAF3-8215-9644-9982-57B1E474265E}" type="presParOf" srcId="{9A062EF8-7BDB-FD42-B8AC-CB36D105B5DC}" destId="{CC00E36A-9B8A-324F-A180-6C23ABADABEC}" srcOrd="0" destOrd="0" presId="urn:microsoft.com/office/officeart/2005/8/layout/hierarchy6"/>
    <dgm:cxn modelId="{62707A90-DA9E-0C49-A9BE-01B177710643}" type="presParOf" srcId="{9A062EF8-7BDB-FD42-B8AC-CB36D105B5DC}" destId="{9BF863E2-C00D-AC4C-A3AE-0AB612EC5CE6}" srcOrd="1" destOrd="0" presId="urn:microsoft.com/office/officeart/2005/8/layout/hierarchy6"/>
    <dgm:cxn modelId="{B4125F2B-3E83-7448-AC07-384EF8D415C4}" type="presParOf" srcId="{9BF863E2-C00D-AC4C-A3AE-0AB612EC5CE6}" destId="{0C14E56D-D341-4149-81FF-26AE873A3321}" srcOrd="0" destOrd="0" presId="urn:microsoft.com/office/officeart/2005/8/layout/hierarchy6"/>
    <dgm:cxn modelId="{45887F3B-2253-BD4C-868C-3C6EE25C9645}" type="presParOf" srcId="{9BF863E2-C00D-AC4C-A3AE-0AB612EC5CE6}" destId="{3A33B7A2-4FD6-F84F-87BC-D37C49BE4727}" srcOrd="1" destOrd="0" presId="urn:microsoft.com/office/officeart/2005/8/layout/hierarchy6"/>
    <dgm:cxn modelId="{8B0B8EA1-82B0-9E4F-8621-3E8E4C4DAD64}" type="presParOf" srcId="{3A33B7A2-4FD6-F84F-87BC-D37C49BE4727}" destId="{9670D868-A4E8-0D43-AC32-6F20D3F6FE68}" srcOrd="0" destOrd="0" presId="urn:microsoft.com/office/officeart/2005/8/layout/hierarchy6"/>
    <dgm:cxn modelId="{20A9E882-F9B5-F845-8D60-56986412FB6C}" type="presParOf" srcId="{3A33B7A2-4FD6-F84F-87BC-D37C49BE4727}" destId="{41AA3D3A-0E4D-8542-81E9-2AC9EA431A97}" srcOrd="1" destOrd="0" presId="urn:microsoft.com/office/officeart/2005/8/layout/hierarchy6"/>
    <dgm:cxn modelId="{0B31382E-01AA-3149-A80A-E5121AD7FC90}" type="presParOf" srcId="{9BF863E2-C00D-AC4C-A3AE-0AB612EC5CE6}" destId="{C82F8798-6E49-FA4D-8AC4-A6D7A1A6FA84}" srcOrd="2" destOrd="0" presId="urn:microsoft.com/office/officeart/2005/8/layout/hierarchy6"/>
    <dgm:cxn modelId="{AA8320AD-A516-A94D-A30A-12E891FC7406}" type="presParOf" srcId="{9BF863E2-C00D-AC4C-A3AE-0AB612EC5CE6}" destId="{997F2605-3A4E-614B-A772-1704EA8CAB8A}" srcOrd="3" destOrd="0" presId="urn:microsoft.com/office/officeart/2005/8/layout/hierarchy6"/>
    <dgm:cxn modelId="{92BD0352-C097-8E4C-BE6D-B97D5381FEC9}" type="presParOf" srcId="{997F2605-3A4E-614B-A772-1704EA8CAB8A}" destId="{9D7C71BA-EA7C-D348-BCB5-52C668CFE5C2}" srcOrd="0" destOrd="0" presId="urn:microsoft.com/office/officeart/2005/8/layout/hierarchy6"/>
    <dgm:cxn modelId="{9B11C39F-8F09-1D46-9C8F-F8ECF35CE75F}" type="presParOf" srcId="{997F2605-3A4E-614B-A772-1704EA8CAB8A}" destId="{DE676A45-BEBC-6540-B74D-3E3F8A2AEEC8}" srcOrd="1" destOrd="0" presId="urn:microsoft.com/office/officeart/2005/8/layout/hierarchy6"/>
    <dgm:cxn modelId="{A086702C-D764-6140-B6C5-1FD288D05F5A}" type="presParOf" srcId="{A8AA69D5-7267-A543-856D-4D8269EE1B28}" destId="{2C7960A5-1EB1-C247-A117-40B0B42741C5}" srcOrd="1" destOrd="0" presId="urn:microsoft.com/office/officeart/2005/8/layout/hierarchy6"/>
    <dgm:cxn modelId="{9811D56F-7731-554D-A219-ED8AF3E6D742}" type="presParOf" srcId="{2C7960A5-1EB1-C247-A117-40B0B42741C5}" destId="{D95C4E40-802F-D243-9990-95317835E00E}" srcOrd="0" destOrd="0" presId="urn:microsoft.com/office/officeart/2005/8/layout/hierarchy6"/>
    <dgm:cxn modelId="{1201F152-799F-AE46-A127-6F5D1A0660BC}" type="presParOf" srcId="{D95C4E40-802F-D243-9990-95317835E00E}" destId="{260F96CE-4B56-3F41-9490-705754477D4D}" srcOrd="0" destOrd="0" presId="urn:microsoft.com/office/officeart/2005/8/layout/hierarchy6"/>
    <dgm:cxn modelId="{188555A8-EB60-FE44-9A9B-B4AA1D6AC547}" type="presParOf" srcId="{D95C4E40-802F-D243-9990-95317835E00E}" destId="{88EFAF64-DCA0-FC46-BCC4-1AF909FD70BF}" srcOrd="1" destOrd="0" presId="urn:microsoft.com/office/officeart/2005/8/layout/hierarchy6"/>
    <dgm:cxn modelId="{829A5D88-F3D4-B242-8FB4-A670D0A36446}" type="presParOf" srcId="{2C7960A5-1EB1-C247-A117-40B0B42741C5}" destId="{2D4D1920-9BCC-694F-8A41-05C012BAEA73}" srcOrd="1" destOrd="0" presId="urn:microsoft.com/office/officeart/2005/8/layout/hierarchy6"/>
    <dgm:cxn modelId="{687BD067-405C-544D-B251-3CB954980D57}" type="presParOf" srcId="{2D4D1920-9BCC-694F-8A41-05C012BAEA73}" destId="{EED6AE33-2BF9-EA4A-AC2A-170FEE06C04A}" srcOrd="0" destOrd="0" presId="urn:microsoft.com/office/officeart/2005/8/layout/hierarchy6"/>
    <dgm:cxn modelId="{6C0A5C92-071B-D547-9CA2-E445D1C4052B}" type="presParOf" srcId="{2C7960A5-1EB1-C247-A117-40B0B42741C5}" destId="{C8589E22-6680-A04B-BA0E-2EB15D295659}" srcOrd="2" destOrd="0" presId="urn:microsoft.com/office/officeart/2005/8/layout/hierarchy6"/>
    <dgm:cxn modelId="{DCD2BA2E-3DBF-FA44-B7B4-3A33317F9EDA}" type="presParOf" srcId="{C8589E22-6680-A04B-BA0E-2EB15D295659}" destId="{0C729976-CBD4-E049-AA0F-B7FED2ECC50D}" srcOrd="0" destOrd="0" presId="urn:microsoft.com/office/officeart/2005/8/layout/hierarchy6"/>
    <dgm:cxn modelId="{C62D730D-F3AB-5C4D-B7B2-FC4B4B732842}" type="presParOf" srcId="{C8589E22-6680-A04B-BA0E-2EB15D295659}" destId="{3DC45833-50DA-C043-BED9-58257913845D}" srcOrd="1" destOrd="0" presId="urn:microsoft.com/office/officeart/2005/8/layout/hierarchy6"/>
    <dgm:cxn modelId="{3DB98DB6-EA7C-4440-B12A-B9E74C41C15C}" type="presParOf" srcId="{2C7960A5-1EB1-C247-A117-40B0B42741C5}" destId="{772BE698-B3A1-A44C-9099-40BBB1FCE4FE}" srcOrd="3" destOrd="0" presId="urn:microsoft.com/office/officeart/2005/8/layout/hierarchy6"/>
    <dgm:cxn modelId="{E10C2C3D-0D29-D847-8C4B-034422863867}" type="presParOf" srcId="{772BE698-B3A1-A44C-9099-40BBB1FCE4FE}" destId="{B7250216-12E4-DC42-91ED-8C0D5747A573}" srcOrd="0" destOrd="0" presId="urn:microsoft.com/office/officeart/2005/8/layout/hierarchy6"/>
    <dgm:cxn modelId="{0AE23E97-FBF0-CE42-9BA3-CE14CD95F590}" type="presParOf" srcId="{2C7960A5-1EB1-C247-A117-40B0B42741C5}" destId="{F8205CD8-7437-E045-834A-25DE8C65873D}" srcOrd="4" destOrd="0" presId="urn:microsoft.com/office/officeart/2005/8/layout/hierarchy6"/>
    <dgm:cxn modelId="{69884A7B-7163-8344-A428-67EB7AC17D47}" type="presParOf" srcId="{F8205CD8-7437-E045-834A-25DE8C65873D}" destId="{975C8C6B-E053-4C45-8D03-E9B4407AF735}" srcOrd="0" destOrd="0" presId="urn:microsoft.com/office/officeart/2005/8/layout/hierarchy6"/>
    <dgm:cxn modelId="{D90E08AE-CFF4-D442-B9A6-D1F48D78D510}" type="presParOf" srcId="{F8205CD8-7437-E045-834A-25DE8C65873D}" destId="{CE6638A8-CF0C-1545-8C1E-F71738C2C083}" srcOrd="1" destOrd="0" presId="urn:microsoft.com/office/officeart/2005/8/layout/hierarchy6"/>
    <dgm:cxn modelId="{23FCAAA7-CC91-EE40-8244-AFAAA691728F}" type="presParOf" srcId="{2C7960A5-1EB1-C247-A117-40B0B42741C5}" destId="{57F542F2-7CCB-6040-8183-E94D8845A770}" srcOrd="5" destOrd="0" presId="urn:microsoft.com/office/officeart/2005/8/layout/hierarchy6"/>
    <dgm:cxn modelId="{5BA50F6B-17A8-844B-AF10-846DC93FA88C}" type="presParOf" srcId="{57F542F2-7CCB-6040-8183-E94D8845A770}" destId="{7FDA1221-CA7A-1E4A-80D5-144340FF6001}" srcOrd="0" destOrd="0" presId="urn:microsoft.com/office/officeart/2005/8/layout/hierarchy6"/>
    <dgm:cxn modelId="{0F12C83C-CD92-3A4B-8B30-5133683BCE58}" type="presParOf" srcId="{2C7960A5-1EB1-C247-A117-40B0B42741C5}" destId="{A0C22289-A104-DB44-B76E-FEA22C5E4103}" srcOrd="6" destOrd="0" presId="urn:microsoft.com/office/officeart/2005/8/layout/hierarchy6"/>
    <dgm:cxn modelId="{842A76BB-0B7F-CC4F-B1D8-88077F99F0C9}" type="presParOf" srcId="{A0C22289-A104-DB44-B76E-FEA22C5E4103}" destId="{B10331BE-A8CC-0940-A932-39E56EAE9E60}" srcOrd="0" destOrd="0" presId="urn:microsoft.com/office/officeart/2005/8/layout/hierarchy6"/>
    <dgm:cxn modelId="{6B6884D6-9DAE-2543-8455-5B548DB89AB9}" type="presParOf" srcId="{A0C22289-A104-DB44-B76E-FEA22C5E4103}" destId="{2193B910-3477-C249-8B59-7D202F52A26F}" srcOrd="1" destOrd="0" presId="urn:microsoft.com/office/officeart/2005/8/layout/hierarchy6"/>
    <dgm:cxn modelId="{C0845918-772A-034D-A321-8E9A0A206738}" type="presParOf" srcId="{2C7960A5-1EB1-C247-A117-40B0B42741C5}" destId="{8BA317D9-2229-3646-AB79-1F90D9AB5915}" srcOrd="7" destOrd="0" presId="urn:microsoft.com/office/officeart/2005/8/layout/hierarchy6"/>
    <dgm:cxn modelId="{5894E74A-C43D-8D41-806F-00931C9B814A}" type="presParOf" srcId="{8BA317D9-2229-3646-AB79-1F90D9AB5915}" destId="{EE30B334-EA4B-0C4A-9ECB-48CDB1B00ED2}" srcOrd="0" destOrd="0" presId="urn:microsoft.com/office/officeart/2005/8/layout/hierarchy6"/>
    <dgm:cxn modelId="{FC456241-AD70-D44A-A0DE-45D4086340A5}" type="presParOf" srcId="{2C7960A5-1EB1-C247-A117-40B0B42741C5}" destId="{E30EC44B-9968-C143-9512-EC299A01A0DC}" srcOrd="8" destOrd="0" presId="urn:microsoft.com/office/officeart/2005/8/layout/hierarchy6"/>
    <dgm:cxn modelId="{29C53CA8-4AA9-8045-A4E3-E67AAD3CCFDF}" type="presParOf" srcId="{E30EC44B-9968-C143-9512-EC299A01A0DC}" destId="{348EFE3F-422B-8849-A969-D39494598035}" srcOrd="0" destOrd="0" presId="urn:microsoft.com/office/officeart/2005/8/layout/hierarchy6"/>
    <dgm:cxn modelId="{D2EEBAFC-2983-0C44-B13B-84BFD63DA48B}" type="presParOf" srcId="{E30EC44B-9968-C143-9512-EC299A01A0DC}" destId="{EB0A1DB1-B4B2-4849-A1CD-886F64CE9E83}"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589D9F-0F71-CB49-9394-39FF3D095532}" type="doc">
      <dgm:prSet loTypeId="urn:microsoft.com/office/officeart/2005/8/layout/hierarchy6" loCatId="hierarchy" qsTypeId="urn:microsoft.com/office/officeart/2005/8/quickstyle/simple2" qsCatId="simple" csTypeId="urn:microsoft.com/office/officeart/2005/8/colors/accent1_2" csCatId="accent1" phldr="1"/>
      <dgm:spPr/>
      <dgm:t>
        <a:bodyPr/>
        <a:lstStyle/>
        <a:p>
          <a:endParaRPr lang="en-US"/>
        </a:p>
      </dgm:t>
    </dgm:pt>
    <dgm:pt modelId="{6D64BED8-41E9-0D4E-85CD-284E1AC19153}">
      <dgm:prSet phldrT="[Text]"/>
      <dgm:spPr>
        <a:solidFill>
          <a:schemeClr val="bg1"/>
        </a:solidFill>
        <a:ln>
          <a:solidFill>
            <a:schemeClr val="tx1"/>
          </a:solidFill>
        </a:ln>
      </dgm:spPr>
      <dgm:t>
        <a:bodyPr/>
        <a:lstStyle/>
        <a:p>
          <a:r>
            <a:rPr lang="en-US" dirty="0">
              <a:solidFill>
                <a:schemeClr val="tx1"/>
              </a:solidFill>
            </a:rPr>
            <a:t>Enrollment: Assessment of AYUSH practitioners in two wards (N=300)</a:t>
          </a:r>
        </a:p>
      </dgm:t>
    </dgm:pt>
    <dgm:pt modelId="{23B18E23-3FA1-4F43-8B2D-373DC4348765}" type="parTrans" cxnId="{CFD9A2C3-B517-4145-8931-B4FB514C7A81}">
      <dgm:prSet/>
      <dgm:spPr/>
      <dgm:t>
        <a:bodyPr/>
        <a:lstStyle/>
        <a:p>
          <a:endParaRPr lang="en-US"/>
        </a:p>
      </dgm:t>
    </dgm:pt>
    <dgm:pt modelId="{5A63D78D-2192-2C42-8451-ACAA6E6EC377}" type="sibTrans" cxnId="{CFD9A2C3-B517-4145-8931-B4FB514C7A81}">
      <dgm:prSet/>
      <dgm:spPr/>
      <dgm:t>
        <a:bodyPr/>
        <a:lstStyle/>
        <a:p>
          <a:endParaRPr lang="en-US"/>
        </a:p>
      </dgm:t>
    </dgm:pt>
    <dgm:pt modelId="{1247745E-CAEC-D546-8492-3F78C6E9C47A}">
      <dgm:prSet phldrT="[Text]"/>
      <dgm:spPr>
        <a:noFill/>
      </dgm:spPr>
      <dgm:t>
        <a:bodyPr/>
        <a:lstStyle/>
        <a:p>
          <a:endParaRPr lang="en-US" dirty="0"/>
        </a:p>
      </dgm:t>
    </dgm:pt>
    <dgm:pt modelId="{804FA142-1359-5A43-86FA-75C73319670C}" type="parTrans" cxnId="{A4D0DE9E-B49A-7A43-B0CD-35570A753B92}">
      <dgm:prSet/>
      <dgm:spPr/>
      <dgm:t>
        <a:bodyPr/>
        <a:lstStyle/>
        <a:p>
          <a:endParaRPr lang="en-US"/>
        </a:p>
      </dgm:t>
    </dgm:pt>
    <dgm:pt modelId="{92AB4EAA-A544-C541-AD3F-B00C3F5C8536}" type="sibTrans" cxnId="{A4D0DE9E-B49A-7A43-B0CD-35570A753B92}">
      <dgm:prSet/>
      <dgm:spPr/>
      <dgm:t>
        <a:bodyPr/>
        <a:lstStyle/>
        <a:p>
          <a:endParaRPr lang="en-US"/>
        </a:p>
      </dgm:t>
    </dgm:pt>
    <dgm:pt modelId="{C16DA636-0823-3F4C-BB9E-5A0045C6BB40}">
      <dgm:prSet phldrT="[Text]"/>
      <dgm:spPr>
        <a:noFill/>
      </dgm:spPr>
      <dgm:t>
        <a:bodyPr/>
        <a:lstStyle/>
        <a:p>
          <a:endParaRPr lang="en-US" dirty="0"/>
        </a:p>
      </dgm:t>
    </dgm:pt>
    <dgm:pt modelId="{BDF371DD-1F74-E54C-BA81-0E6F02356A07}" type="parTrans" cxnId="{5F9ADC44-9A85-EC4B-97F5-16BC1911413E}">
      <dgm:prSet/>
      <dgm:spPr/>
      <dgm:t>
        <a:bodyPr/>
        <a:lstStyle/>
        <a:p>
          <a:endParaRPr lang="en-US"/>
        </a:p>
      </dgm:t>
    </dgm:pt>
    <dgm:pt modelId="{C1C3C116-C158-0A44-A497-643BABBD578B}" type="sibTrans" cxnId="{5F9ADC44-9A85-EC4B-97F5-16BC1911413E}">
      <dgm:prSet/>
      <dgm:spPr/>
      <dgm:t>
        <a:bodyPr/>
        <a:lstStyle/>
        <a:p>
          <a:endParaRPr lang="en-US"/>
        </a:p>
      </dgm:t>
    </dgm:pt>
    <dgm:pt modelId="{80FB2823-CC36-C347-BDE1-DC94E1D3A348}">
      <dgm:prSet/>
      <dgm:spPr>
        <a:solidFill>
          <a:schemeClr val="bg1"/>
        </a:solidFill>
        <a:ln>
          <a:solidFill>
            <a:schemeClr val="tx1"/>
          </a:solidFill>
        </a:ln>
      </dgm:spPr>
      <dgm:t>
        <a:bodyPr/>
        <a:lstStyle/>
        <a:p>
          <a:r>
            <a:rPr lang="en-US" dirty="0">
              <a:solidFill>
                <a:schemeClr val="tx1"/>
              </a:solidFill>
            </a:rPr>
            <a:t>Randomization into two groups and active PPIA recruitment of AYUSH assigned to “Treatment”</a:t>
          </a:r>
        </a:p>
      </dgm:t>
    </dgm:pt>
    <dgm:pt modelId="{B6A90840-3E4A-EA48-8FCC-022638A398ED}" type="parTrans" cxnId="{5C62B21B-E9EE-1544-B99F-808F737AE055}">
      <dgm:prSet/>
      <dgm:spPr>
        <a:ln>
          <a:solidFill>
            <a:schemeClr val="tx1"/>
          </a:solidFill>
        </a:ln>
      </dgm:spPr>
      <dgm:t>
        <a:bodyPr/>
        <a:lstStyle/>
        <a:p>
          <a:endParaRPr lang="en-US"/>
        </a:p>
      </dgm:t>
    </dgm:pt>
    <dgm:pt modelId="{17000EE3-9056-B140-BB07-4FB4DBDEF338}" type="sibTrans" cxnId="{5C62B21B-E9EE-1544-B99F-808F737AE055}">
      <dgm:prSet/>
      <dgm:spPr/>
      <dgm:t>
        <a:bodyPr/>
        <a:lstStyle/>
        <a:p>
          <a:endParaRPr lang="en-US"/>
        </a:p>
      </dgm:t>
    </dgm:pt>
    <dgm:pt modelId="{6664EB27-3BD1-D24A-A0F9-76908316E77C}">
      <dgm:prSet/>
      <dgm:spPr>
        <a:solidFill>
          <a:srgbClr val="C00000"/>
        </a:solidFill>
        <a:ln>
          <a:solidFill>
            <a:schemeClr val="tx1"/>
          </a:solidFill>
        </a:ln>
      </dgm:spPr>
      <dgm:t>
        <a:bodyPr/>
        <a:lstStyle/>
        <a:p>
          <a:r>
            <a:rPr lang="en-US" dirty="0"/>
            <a:t>“Control” Group:</a:t>
          </a:r>
        </a:p>
        <a:p>
          <a:r>
            <a:rPr lang="en-US" dirty="0"/>
            <a:t>AYUSH who should </a:t>
          </a:r>
          <a:r>
            <a:rPr lang="en-US" b="1" dirty="0"/>
            <a:t>not</a:t>
          </a:r>
          <a:r>
            <a:rPr lang="en-US" dirty="0"/>
            <a:t> be approached by the PPIA (N=150)</a:t>
          </a:r>
        </a:p>
      </dgm:t>
    </dgm:pt>
    <dgm:pt modelId="{72637FBF-FCE7-1A40-AF79-CEE29E3FE22B}" type="parTrans" cxnId="{CBB7EE23-F3ED-0045-8D3E-F91504B895F0}">
      <dgm:prSet/>
      <dgm:spPr>
        <a:ln>
          <a:solidFill>
            <a:schemeClr val="tx1"/>
          </a:solidFill>
        </a:ln>
      </dgm:spPr>
      <dgm:t>
        <a:bodyPr/>
        <a:lstStyle/>
        <a:p>
          <a:endParaRPr lang="en-US"/>
        </a:p>
      </dgm:t>
    </dgm:pt>
    <dgm:pt modelId="{8D0CCB43-2B6B-604D-93D8-670F2DBC0CF8}" type="sibTrans" cxnId="{CBB7EE23-F3ED-0045-8D3E-F91504B895F0}">
      <dgm:prSet/>
      <dgm:spPr/>
      <dgm:t>
        <a:bodyPr/>
        <a:lstStyle/>
        <a:p>
          <a:endParaRPr lang="en-US"/>
        </a:p>
      </dgm:t>
    </dgm:pt>
    <dgm:pt modelId="{3CD176C1-92F2-2B4F-8AC1-A193F6CDB2EE}">
      <dgm:prSet/>
      <dgm:spPr>
        <a:solidFill>
          <a:srgbClr val="00B050"/>
        </a:solidFill>
        <a:ln>
          <a:solidFill>
            <a:schemeClr val="tx1"/>
          </a:solidFill>
        </a:ln>
      </dgm:spPr>
      <dgm:t>
        <a:bodyPr/>
        <a:lstStyle/>
        <a:p>
          <a:r>
            <a:rPr lang="en-US" dirty="0"/>
            <a:t>“Treatment” Group:</a:t>
          </a:r>
        </a:p>
        <a:p>
          <a:r>
            <a:rPr lang="en-US" dirty="0"/>
            <a:t>AYUSH who should be </a:t>
          </a:r>
          <a:r>
            <a:rPr lang="en-US" b="1" dirty="0"/>
            <a:t>actively</a:t>
          </a:r>
          <a:r>
            <a:rPr lang="en-US" dirty="0"/>
            <a:t> recruited by the PPIA (N=150)</a:t>
          </a:r>
        </a:p>
      </dgm:t>
    </dgm:pt>
    <dgm:pt modelId="{DAB1B564-CFCF-B846-B7AD-582AF13EB6AA}" type="parTrans" cxnId="{FD95D2B1-633B-244A-A74C-FFF862EB543C}">
      <dgm:prSet/>
      <dgm:spPr>
        <a:ln>
          <a:solidFill>
            <a:schemeClr val="tx1"/>
          </a:solidFill>
        </a:ln>
      </dgm:spPr>
      <dgm:t>
        <a:bodyPr/>
        <a:lstStyle/>
        <a:p>
          <a:endParaRPr lang="en-US"/>
        </a:p>
      </dgm:t>
    </dgm:pt>
    <dgm:pt modelId="{67867E5B-CC90-864A-AA28-B1E3B74DE977}" type="sibTrans" cxnId="{FD95D2B1-633B-244A-A74C-FFF862EB543C}">
      <dgm:prSet/>
      <dgm:spPr/>
      <dgm:t>
        <a:bodyPr/>
        <a:lstStyle/>
        <a:p>
          <a:endParaRPr lang="en-US"/>
        </a:p>
      </dgm:t>
    </dgm:pt>
    <dgm:pt modelId="{F7C201E1-2EEB-2740-AF09-11F1F717F7B0}">
      <dgm:prSet/>
      <dgm:spPr/>
      <dgm:t>
        <a:bodyPr/>
        <a:lstStyle/>
        <a:p>
          <a:r>
            <a:rPr lang="en-US" dirty="0"/>
            <a:t>Baseline SPs </a:t>
          </a:r>
        </a:p>
        <a:p>
          <a:r>
            <a:rPr lang="en-US" dirty="0"/>
            <a:t>(Round 1)</a:t>
          </a:r>
        </a:p>
      </dgm:t>
    </dgm:pt>
    <dgm:pt modelId="{577ADAFD-79F3-1043-A38C-EF18900B208A}" type="parTrans" cxnId="{3B86949F-76E4-6D44-92E5-180ABA24710D}">
      <dgm:prSet/>
      <dgm:spPr/>
      <dgm:t>
        <a:bodyPr/>
        <a:lstStyle/>
        <a:p>
          <a:endParaRPr lang="en-US"/>
        </a:p>
      </dgm:t>
    </dgm:pt>
    <dgm:pt modelId="{66EBBA6C-3DC8-4745-9541-87F836897AEE}" type="sibTrans" cxnId="{3B86949F-76E4-6D44-92E5-180ABA24710D}">
      <dgm:prSet/>
      <dgm:spPr/>
      <dgm:t>
        <a:bodyPr/>
        <a:lstStyle/>
        <a:p>
          <a:endParaRPr lang="en-US"/>
        </a:p>
      </dgm:t>
    </dgm:pt>
    <dgm:pt modelId="{95B97F5E-E861-7546-9E5B-3F2050996ADB}">
      <dgm:prSet/>
      <dgm:spPr/>
      <dgm:t>
        <a:bodyPr/>
        <a:lstStyle/>
        <a:p>
          <a:r>
            <a:rPr lang="en-US" dirty="0"/>
            <a:t>Endline SPs </a:t>
          </a:r>
        </a:p>
        <a:p>
          <a:r>
            <a:rPr lang="en-US" dirty="0"/>
            <a:t>(Round 2)</a:t>
          </a:r>
        </a:p>
      </dgm:t>
    </dgm:pt>
    <dgm:pt modelId="{FC9DCFCD-0FA2-C444-AA07-3079E8381B7F}" type="parTrans" cxnId="{9901CB42-9CAB-004E-8745-8ED3DEEC91BA}">
      <dgm:prSet/>
      <dgm:spPr/>
      <dgm:t>
        <a:bodyPr/>
        <a:lstStyle/>
        <a:p>
          <a:endParaRPr lang="en-US"/>
        </a:p>
      </dgm:t>
    </dgm:pt>
    <dgm:pt modelId="{EED9BC3A-0EE8-6F4D-AEDE-66FB72967FC0}" type="sibTrans" cxnId="{9901CB42-9CAB-004E-8745-8ED3DEEC91BA}">
      <dgm:prSet/>
      <dgm:spPr/>
      <dgm:t>
        <a:bodyPr/>
        <a:lstStyle/>
        <a:p>
          <a:endParaRPr lang="en-US"/>
        </a:p>
      </dgm:t>
    </dgm:pt>
    <dgm:pt modelId="{8E56FEB6-6CD8-2A4E-BC03-18E0DCB88E8A}">
      <dgm:prSet/>
      <dgm:spPr>
        <a:noFill/>
      </dgm:spPr>
      <dgm:t>
        <a:bodyPr/>
        <a:lstStyle/>
        <a:p>
          <a:endParaRPr lang="en-US" dirty="0"/>
        </a:p>
      </dgm:t>
    </dgm:pt>
    <dgm:pt modelId="{D398F389-26CB-C046-9CD0-FC146A64F985}" type="sibTrans" cxnId="{990866B9-2B6E-2344-B378-89F3C5472A96}">
      <dgm:prSet/>
      <dgm:spPr/>
      <dgm:t>
        <a:bodyPr/>
        <a:lstStyle/>
        <a:p>
          <a:endParaRPr lang="en-US"/>
        </a:p>
      </dgm:t>
    </dgm:pt>
    <dgm:pt modelId="{F22D2460-432C-D846-9DDE-0FE3410E2152}" type="parTrans" cxnId="{990866B9-2B6E-2344-B378-89F3C5472A96}">
      <dgm:prSet/>
      <dgm:spPr/>
      <dgm:t>
        <a:bodyPr/>
        <a:lstStyle/>
        <a:p>
          <a:endParaRPr lang="en-US"/>
        </a:p>
      </dgm:t>
    </dgm:pt>
    <dgm:pt modelId="{A8AA69D5-7267-A543-856D-4D8269EE1B28}" type="pres">
      <dgm:prSet presAssocID="{89589D9F-0F71-CB49-9394-39FF3D095532}" presName="mainComposite" presStyleCnt="0">
        <dgm:presLayoutVars>
          <dgm:chPref val="1"/>
          <dgm:dir/>
          <dgm:animOne val="branch"/>
          <dgm:animLvl val="lvl"/>
          <dgm:resizeHandles val="exact"/>
        </dgm:presLayoutVars>
      </dgm:prSet>
      <dgm:spPr/>
    </dgm:pt>
    <dgm:pt modelId="{808991D5-D785-A04B-A851-733A06D0E362}" type="pres">
      <dgm:prSet presAssocID="{89589D9F-0F71-CB49-9394-39FF3D095532}" presName="hierFlow" presStyleCnt="0"/>
      <dgm:spPr/>
    </dgm:pt>
    <dgm:pt modelId="{F16D2698-0ECD-3245-8D1E-CA76AD6D9CE3}" type="pres">
      <dgm:prSet presAssocID="{89589D9F-0F71-CB49-9394-39FF3D095532}" presName="firstBuf" presStyleCnt="0"/>
      <dgm:spPr/>
    </dgm:pt>
    <dgm:pt modelId="{E81A32ED-AF2E-3E47-844F-10C742C46E64}" type="pres">
      <dgm:prSet presAssocID="{89589D9F-0F71-CB49-9394-39FF3D095532}" presName="hierChild1" presStyleCnt="0">
        <dgm:presLayoutVars>
          <dgm:chPref val="1"/>
          <dgm:animOne val="branch"/>
          <dgm:animLvl val="lvl"/>
        </dgm:presLayoutVars>
      </dgm:prSet>
      <dgm:spPr/>
    </dgm:pt>
    <dgm:pt modelId="{5FACD1F5-A856-A34C-9A2A-C9F461BEB0F5}" type="pres">
      <dgm:prSet presAssocID="{6D64BED8-41E9-0D4E-85CD-284E1AC19153}" presName="Name14" presStyleCnt="0"/>
      <dgm:spPr/>
    </dgm:pt>
    <dgm:pt modelId="{D4FD58A0-3E66-4648-9852-17AFE6B6918B}" type="pres">
      <dgm:prSet presAssocID="{6D64BED8-41E9-0D4E-85CD-284E1AC19153}" presName="level1Shape" presStyleLbl="node0" presStyleIdx="0" presStyleCnt="1">
        <dgm:presLayoutVars>
          <dgm:chPref val="3"/>
        </dgm:presLayoutVars>
      </dgm:prSet>
      <dgm:spPr/>
    </dgm:pt>
    <dgm:pt modelId="{D4CEB35C-979D-F542-9972-72880E8B3CFB}" type="pres">
      <dgm:prSet presAssocID="{6D64BED8-41E9-0D4E-85CD-284E1AC19153}" presName="hierChild2" presStyleCnt="0"/>
      <dgm:spPr/>
    </dgm:pt>
    <dgm:pt modelId="{5FF7C2A6-BE45-E347-8E80-980B74F3C88A}" type="pres">
      <dgm:prSet presAssocID="{B6A90840-3E4A-EA48-8FCC-022638A398ED}" presName="Name19" presStyleLbl="parChTrans1D2" presStyleIdx="0" presStyleCnt="1"/>
      <dgm:spPr/>
    </dgm:pt>
    <dgm:pt modelId="{9A062EF8-7BDB-FD42-B8AC-CB36D105B5DC}" type="pres">
      <dgm:prSet presAssocID="{80FB2823-CC36-C347-BDE1-DC94E1D3A348}" presName="Name21" presStyleCnt="0"/>
      <dgm:spPr/>
    </dgm:pt>
    <dgm:pt modelId="{CC00E36A-9B8A-324F-A180-6C23ABADABEC}" type="pres">
      <dgm:prSet presAssocID="{80FB2823-CC36-C347-BDE1-DC94E1D3A348}" presName="level2Shape" presStyleLbl="node2" presStyleIdx="0" presStyleCnt="1" custLinFactNeighborY="-9503"/>
      <dgm:spPr/>
    </dgm:pt>
    <dgm:pt modelId="{9BF863E2-C00D-AC4C-A3AE-0AB612EC5CE6}" type="pres">
      <dgm:prSet presAssocID="{80FB2823-CC36-C347-BDE1-DC94E1D3A348}" presName="hierChild3" presStyleCnt="0"/>
      <dgm:spPr/>
    </dgm:pt>
    <dgm:pt modelId="{0C14E56D-D341-4149-81FF-26AE873A3321}" type="pres">
      <dgm:prSet presAssocID="{72637FBF-FCE7-1A40-AF79-CEE29E3FE22B}" presName="Name19" presStyleLbl="parChTrans1D3" presStyleIdx="0" presStyleCnt="2"/>
      <dgm:spPr/>
    </dgm:pt>
    <dgm:pt modelId="{3A33B7A2-4FD6-F84F-87BC-D37C49BE4727}" type="pres">
      <dgm:prSet presAssocID="{6664EB27-3BD1-D24A-A0F9-76908316E77C}" presName="Name21" presStyleCnt="0"/>
      <dgm:spPr/>
    </dgm:pt>
    <dgm:pt modelId="{9670D868-A4E8-0D43-AC32-6F20D3F6FE68}" type="pres">
      <dgm:prSet presAssocID="{6664EB27-3BD1-D24A-A0F9-76908316E77C}" presName="level2Shape" presStyleLbl="node3" presStyleIdx="0" presStyleCnt="2"/>
      <dgm:spPr/>
    </dgm:pt>
    <dgm:pt modelId="{41AA3D3A-0E4D-8542-81E9-2AC9EA431A97}" type="pres">
      <dgm:prSet presAssocID="{6664EB27-3BD1-D24A-A0F9-76908316E77C}" presName="hierChild3" presStyleCnt="0"/>
      <dgm:spPr/>
    </dgm:pt>
    <dgm:pt modelId="{C82F8798-6E49-FA4D-8AC4-A6D7A1A6FA84}" type="pres">
      <dgm:prSet presAssocID="{DAB1B564-CFCF-B846-B7AD-582AF13EB6AA}" presName="Name19" presStyleLbl="parChTrans1D3" presStyleIdx="1" presStyleCnt="2"/>
      <dgm:spPr/>
    </dgm:pt>
    <dgm:pt modelId="{997F2605-3A4E-614B-A772-1704EA8CAB8A}" type="pres">
      <dgm:prSet presAssocID="{3CD176C1-92F2-2B4F-8AC1-A193F6CDB2EE}" presName="Name21" presStyleCnt="0"/>
      <dgm:spPr/>
    </dgm:pt>
    <dgm:pt modelId="{9D7C71BA-EA7C-D348-BCB5-52C668CFE5C2}" type="pres">
      <dgm:prSet presAssocID="{3CD176C1-92F2-2B4F-8AC1-A193F6CDB2EE}" presName="level2Shape" presStyleLbl="node3" presStyleIdx="1" presStyleCnt="2"/>
      <dgm:spPr/>
    </dgm:pt>
    <dgm:pt modelId="{DE676A45-BEBC-6540-B74D-3E3F8A2AEEC8}" type="pres">
      <dgm:prSet presAssocID="{3CD176C1-92F2-2B4F-8AC1-A193F6CDB2EE}" presName="hierChild3" presStyleCnt="0"/>
      <dgm:spPr/>
    </dgm:pt>
    <dgm:pt modelId="{2C7960A5-1EB1-C247-A117-40B0B42741C5}" type="pres">
      <dgm:prSet presAssocID="{89589D9F-0F71-CB49-9394-39FF3D095532}" presName="bgShapesFlow" presStyleCnt="0"/>
      <dgm:spPr/>
    </dgm:pt>
    <dgm:pt modelId="{D95C4E40-802F-D243-9990-95317835E00E}" type="pres">
      <dgm:prSet presAssocID="{1247745E-CAEC-D546-8492-3F78C6E9C47A}" presName="rectComp" presStyleCnt="0"/>
      <dgm:spPr/>
    </dgm:pt>
    <dgm:pt modelId="{260F96CE-4B56-3F41-9490-705754477D4D}" type="pres">
      <dgm:prSet presAssocID="{1247745E-CAEC-D546-8492-3F78C6E9C47A}" presName="bgRect" presStyleLbl="bgShp" presStyleIdx="0" presStyleCnt="5"/>
      <dgm:spPr/>
    </dgm:pt>
    <dgm:pt modelId="{88EFAF64-DCA0-FC46-BCC4-1AF909FD70BF}" type="pres">
      <dgm:prSet presAssocID="{1247745E-CAEC-D546-8492-3F78C6E9C47A}" presName="bgRectTx" presStyleLbl="bgShp" presStyleIdx="0" presStyleCnt="5">
        <dgm:presLayoutVars>
          <dgm:bulletEnabled val="1"/>
        </dgm:presLayoutVars>
      </dgm:prSet>
      <dgm:spPr/>
    </dgm:pt>
    <dgm:pt modelId="{2D4D1920-9BCC-694F-8A41-05C012BAEA73}" type="pres">
      <dgm:prSet presAssocID="{1247745E-CAEC-D546-8492-3F78C6E9C47A}" presName="spComp" presStyleCnt="0"/>
      <dgm:spPr/>
    </dgm:pt>
    <dgm:pt modelId="{EED6AE33-2BF9-EA4A-AC2A-170FEE06C04A}" type="pres">
      <dgm:prSet presAssocID="{1247745E-CAEC-D546-8492-3F78C6E9C47A}" presName="vSp" presStyleCnt="0"/>
      <dgm:spPr/>
    </dgm:pt>
    <dgm:pt modelId="{C8589E22-6680-A04B-BA0E-2EB15D295659}" type="pres">
      <dgm:prSet presAssocID="{C16DA636-0823-3F4C-BB9E-5A0045C6BB40}" presName="rectComp" presStyleCnt="0"/>
      <dgm:spPr/>
    </dgm:pt>
    <dgm:pt modelId="{0C729976-CBD4-E049-AA0F-B7FED2ECC50D}" type="pres">
      <dgm:prSet presAssocID="{C16DA636-0823-3F4C-BB9E-5A0045C6BB40}" presName="bgRect" presStyleLbl="bgShp" presStyleIdx="1" presStyleCnt="5"/>
      <dgm:spPr/>
    </dgm:pt>
    <dgm:pt modelId="{3DC45833-50DA-C043-BED9-58257913845D}" type="pres">
      <dgm:prSet presAssocID="{C16DA636-0823-3F4C-BB9E-5A0045C6BB40}" presName="bgRectTx" presStyleLbl="bgShp" presStyleIdx="1" presStyleCnt="5">
        <dgm:presLayoutVars>
          <dgm:bulletEnabled val="1"/>
        </dgm:presLayoutVars>
      </dgm:prSet>
      <dgm:spPr/>
    </dgm:pt>
    <dgm:pt modelId="{772BE698-B3A1-A44C-9099-40BBB1FCE4FE}" type="pres">
      <dgm:prSet presAssocID="{C16DA636-0823-3F4C-BB9E-5A0045C6BB40}" presName="spComp" presStyleCnt="0"/>
      <dgm:spPr/>
    </dgm:pt>
    <dgm:pt modelId="{B7250216-12E4-DC42-91ED-8C0D5747A573}" type="pres">
      <dgm:prSet presAssocID="{C16DA636-0823-3F4C-BB9E-5A0045C6BB40}" presName="vSp" presStyleCnt="0"/>
      <dgm:spPr/>
    </dgm:pt>
    <dgm:pt modelId="{F8205CD8-7437-E045-834A-25DE8C65873D}" type="pres">
      <dgm:prSet presAssocID="{8E56FEB6-6CD8-2A4E-BC03-18E0DCB88E8A}" presName="rectComp" presStyleCnt="0"/>
      <dgm:spPr/>
    </dgm:pt>
    <dgm:pt modelId="{975C8C6B-E053-4C45-8D03-E9B4407AF735}" type="pres">
      <dgm:prSet presAssocID="{8E56FEB6-6CD8-2A4E-BC03-18E0DCB88E8A}" presName="bgRect" presStyleLbl="bgShp" presStyleIdx="2" presStyleCnt="5"/>
      <dgm:spPr/>
    </dgm:pt>
    <dgm:pt modelId="{CE6638A8-CF0C-1545-8C1E-F71738C2C083}" type="pres">
      <dgm:prSet presAssocID="{8E56FEB6-6CD8-2A4E-BC03-18E0DCB88E8A}" presName="bgRectTx" presStyleLbl="bgShp" presStyleIdx="2" presStyleCnt="5">
        <dgm:presLayoutVars>
          <dgm:bulletEnabled val="1"/>
        </dgm:presLayoutVars>
      </dgm:prSet>
      <dgm:spPr/>
    </dgm:pt>
    <dgm:pt modelId="{57F542F2-7CCB-6040-8183-E94D8845A770}" type="pres">
      <dgm:prSet presAssocID="{8E56FEB6-6CD8-2A4E-BC03-18E0DCB88E8A}" presName="spComp" presStyleCnt="0"/>
      <dgm:spPr/>
    </dgm:pt>
    <dgm:pt modelId="{7FDA1221-CA7A-1E4A-80D5-144340FF6001}" type="pres">
      <dgm:prSet presAssocID="{8E56FEB6-6CD8-2A4E-BC03-18E0DCB88E8A}" presName="vSp" presStyleCnt="0"/>
      <dgm:spPr/>
    </dgm:pt>
    <dgm:pt modelId="{A0C22289-A104-DB44-B76E-FEA22C5E4103}" type="pres">
      <dgm:prSet presAssocID="{F7C201E1-2EEB-2740-AF09-11F1F717F7B0}" presName="rectComp" presStyleCnt="0"/>
      <dgm:spPr/>
    </dgm:pt>
    <dgm:pt modelId="{B10331BE-A8CC-0940-A932-39E56EAE9E60}" type="pres">
      <dgm:prSet presAssocID="{F7C201E1-2EEB-2740-AF09-11F1F717F7B0}" presName="bgRect" presStyleLbl="bgShp" presStyleIdx="3" presStyleCnt="5" custLinFactY="-300000" custLinFactNeighborX="-50289" custLinFactNeighborY="-344894"/>
      <dgm:spPr/>
    </dgm:pt>
    <dgm:pt modelId="{2193B910-3477-C249-8B59-7D202F52A26F}" type="pres">
      <dgm:prSet presAssocID="{F7C201E1-2EEB-2740-AF09-11F1F717F7B0}" presName="bgRectTx" presStyleLbl="bgShp" presStyleIdx="3" presStyleCnt="5">
        <dgm:presLayoutVars>
          <dgm:bulletEnabled val="1"/>
        </dgm:presLayoutVars>
      </dgm:prSet>
      <dgm:spPr/>
    </dgm:pt>
    <dgm:pt modelId="{8BA317D9-2229-3646-AB79-1F90D9AB5915}" type="pres">
      <dgm:prSet presAssocID="{F7C201E1-2EEB-2740-AF09-11F1F717F7B0}" presName="spComp" presStyleCnt="0"/>
      <dgm:spPr/>
    </dgm:pt>
    <dgm:pt modelId="{EE30B334-EA4B-0C4A-9ECB-48CDB1B00ED2}" type="pres">
      <dgm:prSet presAssocID="{F7C201E1-2EEB-2740-AF09-11F1F717F7B0}" presName="vSp" presStyleCnt="0"/>
      <dgm:spPr/>
    </dgm:pt>
    <dgm:pt modelId="{E30EC44B-9968-C143-9512-EC299A01A0DC}" type="pres">
      <dgm:prSet presAssocID="{95B97F5E-E861-7546-9E5B-3F2050996ADB}" presName="rectComp" presStyleCnt="0"/>
      <dgm:spPr/>
    </dgm:pt>
    <dgm:pt modelId="{348EFE3F-422B-8849-A969-D39494598035}" type="pres">
      <dgm:prSet presAssocID="{95B97F5E-E861-7546-9E5B-3F2050996ADB}" presName="bgRect" presStyleLbl="bgShp" presStyleIdx="4" presStyleCnt="5" custLinFactNeighborY="-52592"/>
      <dgm:spPr/>
    </dgm:pt>
    <dgm:pt modelId="{EB0A1DB1-B4B2-4849-A1CD-886F64CE9E83}" type="pres">
      <dgm:prSet presAssocID="{95B97F5E-E861-7546-9E5B-3F2050996ADB}" presName="bgRectTx" presStyleLbl="bgShp" presStyleIdx="4" presStyleCnt="5">
        <dgm:presLayoutVars>
          <dgm:bulletEnabled val="1"/>
        </dgm:presLayoutVars>
      </dgm:prSet>
      <dgm:spPr/>
    </dgm:pt>
  </dgm:ptLst>
  <dgm:cxnLst>
    <dgm:cxn modelId="{FA3E0905-8E1B-1C4E-BDE7-2068C28A68B3}" type="presOf" srcId="{80FB2823-CC36-C347-BDE1-DC94E1D3A348}" destId="{CC00E36A-9B8A-324F-A180-6C23ABADABEC}" srcOrd="0" destOrd="0" presId="urn:microsoft.com/office/officeart/2005/8/layout/hierarchy6"/>
    <dgm:cxn modelId="{735A1F0E-4E87-4A46-ACFA-09921F65808F}" type="presOf" srcId="{3CD176C1-92F2-2B4F-8AC1-A193F6CDB2EE}" destId="{9D7C71BA-EA7C-D348-BCB5-52C668CFE5C2}" srcOrd="0" destOrd="0" presId="urn:microsoft.com/office/officeart/2005/8/layout/hierarchy6"/>
    <dgm:cxn modelId="{5C62B21B-E9EE-1544-B99F-808F737AE055}" srcId="{6D64BED8-41E9-0D4E-85CD-284E1AC19153}" destId="{80FB2823-CC36-C347-BDE1-DC94E1D3A348}" srcOrd="0" destOrd="0" parTransId="{B6A90840-3E4A-EA48-8FCC-022638A398ED}" sibTransId="{17000EE3-9056-B140-BB07-4FB4DBDEF338}"/>
    <dgm:cxn modelId="{CBB7EE23-F3ED-0045-8D3E-F91504B895F0}" srcId="{80FB2823-CC36-C347-BDE1-DC94E1D3A348}" destId="{6664EB27-3BD1-D24A-A0F9-76908316E77C}" srcOrd="0" destOrd="0" parTransId="{72637FBF-FCE7-1A40-AF79-CEE29E3FE22B}" sibTransId="{8D0CCB43-2B6B-604D-93D8-670F2DBC0CF8}"/>
    <dgm:cxn modelId="{6A379E25-EC08-D844-B44C-CABE2BB3C287}" type="presOf" srcId="{C16DA636-0823-3F4C-BB9E-5A0045C6BB40}" destId="{3DC45833-50DA-C043-BED9-58257913845D}" srcOrd="1" destOrd="0" presId="urn:microsoft.com/office/officeart/2005/8/layout/hierarchy6"/>
    <dgm:cxn modelId="{65381733-C418-6F40-873D-95676C4EC30A}" type="presOf" srcId="{95B97F5E-E861-7546-9E5B-3F2050996ADB}" destId="{EB0A1DB1-B4B2-4849-A1CD-886F64CE9E83}" srcOrd="1" destOrd="0" presId="urn:microsoft.com/office/officeart/2005/8/layout/hierarchy6"/>
    <dgm:cxn modelId="{962D3340-4174-5D4C-9386-6E7CD356B1FB}" type="presOf" srcId="{1247745E-CAEC-D546-8492-3F78C6E9C47A}" destId="{88EFAF64-DCA0-FC46-BCC4-1AF909FD70BF}" srcOrd="1" destOrd="0" presId="urn:microsoft.com/office/officeart/2005/8/layout/hierarchy6"/>
    <dgm:cxn modelId="{9901CB42-9CAB-004E-8745-8ED3DEEC91BA}" srcId="{89589D9F-0F71-CB49-9394-39FF3D095532}" destId="{95B97F5E-E861-7546-9E5B-3F2050996ADB}" srcOrd="5" destOrd="0" parTransId="{FC9DCFCD-0FA2-C444-AA07-3079E8381B7F}" sibTransId="{EED9BC3A-0EE8-6F4D-AEDE-66FB72967FC0}"/>
    <dgm:cxn modelId="{5F9ADC44-9A85-EC4B-97F5-16BC1911413E}" srcId="{89589D9F-0F71-CB49-9394-39FF3D095532}" destId="{C16DA636-0823-3F4C-BB9E-5A0045C6BB40}" srcOrd="2" destOrd="0" parTransId="{BDF371DD-1F74-E54C-BA81-0E6F02356A07}" sibTransId="{C1C3C116-C158-0A44-A497-643BABBD578B}"/>
    <dgm:cxn modelId="{2B572E66-D4C7-FD4B-BF47-9686E3B6482D}" type="presOf" srcId="{6D64BED8-41E9-0D4E-85CD-284E1AC19153}" destId="{D4FD58A0-3E66-4648-9852-17AFE6B6918B}" srcOrd="0" destOrd="0" presId="urn:microsoft.com/office/officeart/2005/8/layout/hierarchy6"/>
    <dgm:cxn modelId="{38E4EF82-619B-4F42-BA5B-AF3E0EBE7DAD}" type="presOf" srcId="{8E56FEB6-6CD8-2A4E-BC03-18E0DCB88E8A}" destId="{CE6638A8-CF0C-1545-8C1E-F71738C2C083}" srcOrd="1" destOrd="0" presId="urn:microsoft.com/office/officeart/2005/8/layout/hierarchy6"/>
    <dgm:cxn modelId="{080F4E86-D9C5-4E43-9193-6C8549186A77}" type="presOf" srcId="{B6A90840-3E4A-EA48-8FCC-022638A398ED}" destId="{5FF7C2A6-BE45-E347-8E80-980B74F3C88A}" srcOrd="0" destOrd="0" presId="urn:microsoft.com/office/officeart/2005/8/layout/hierarchy6"/>
    <dgm:cxn modelId="{DE7FCB87-3C33-794D-BE42-4949F3AF2E75}" type="presOf" srcId="{89589D9F-0F71-CB49-9394-39FF3D095532}" destId="{A8AA69D5-7267-A543-856D-4D8269EE1B28}" srcOrd="0" destOrd="0" presId="urn:microsoft.com/office/officeart/2005/8/layout/hierarchy6"/>
    <dgm:cxn modelId="{56B60091-C47D-4B4B-8C41-D2763BD5834A}" type="presOf" srcId="{F7C201E1-2EEB-2740-AF09-11F1F717F7B0}" destId="{2193B910-3477-C249-8B59-7D202F52A26F}" srcOrd="1" destOrd="0" presId="urn:microsoft.com/office/officeart/2005/8/layout/hierarchy6"/>
    <dgm:cxn modelId="{4384DD95-8BD3-314C-BD90-C6C84DC65216}" type="presOf" srcId="{72637FBF-FCE7-1A40-AF79-CEE29E3FE22B}" destId="{0C14E56D-D341-4149-81FF-26AE873A3321}" srcOrd="0" destOrd="0" presId="urn:microsoft.com/office/officeart/2005/8/layout/hierarchy6"/>
    <dgm:cxn modelId="{A4D0DE9E-B49A-7A43-B0CD-35570A753B92}" srcId="{89589D9F-0F71-CB49-9394-39FF3D095532}" destId="{1247745E-CAEC-D546-8492-3F78C6E9C47A}" srcOrd="1" destOrd="0" parTransId="{804FA142-1359-5A43-86FA-75C73319670C}" sibTransId="{92AB4EAA-A544-C541-AD3F-B00C3F5C8536}"/>
    <dgm:cxn modelId="{3B86949F-76E4-6D44-92E5-180ABA24710D}" srcId="{89589D9F-0F71-CB49-9394-39FF3D095532}" destId="{F7C201E1-2EEB-2740-AF09-11F1F717F7B0}" srcOrd="4" destOrd="0" parTransId="{577ADAFD-79F3-1043-A38C-EF18900B208A}" sibTransId="{66EBBA6C-3DC8-4745-9541-87F836897AEE}"/>
    <dgm:cxn modelId="{1CBDF8A3-BE72-9D40-B211-1ECA23DE0955}" type="presOf" srcId="{C16DA636-0823-3F4C-BB9E-5A0045C6BB40}" destId="{0C729976-CBD4-E049-AA0F-B7FED2ECC50D}" srcOrd="0" destOrd="0" presId="urn:microsoft.com/office/officeart/2005/8/layout/hierarchy6"/>
    <dgm:cxn modelId="{8D0BE3A5-C48B-354A-B10E-F1CE9DE11749}" type="presOf" srcId="{1247745E-CAEC-D546-8492-3F78C6E9C47A}" destId="{260F96CE-4B56-3F41-9490-705754477D4D}" srcOrd="0" destOrd="0" presId="urn:microsoft.com/office/officeart/2005/8/layout/hierarchy6"/>
    <dgm:cxn modelId="{23250CA7-E576-C94B-BFF7-B9E30C11EBD0}" type="presOf" srcId="{DAB1B564-CFCF-B846-B7AD-582AF13EB6AA}" destId="{C82F8798-6E49-FA4D-8AC4-A6D7A1A6FA84}" srcOrd="0" destOrd="0" presId="urn:microsoft.com/office/officeart/2005/8/layout/hierarchy6"/>
    <dgm:cxn modelId="{811522AA-1BCD-C047-8D06-A8E4C0FF4163}" type="presOf" srcId="{95B97F5E-E861-7546-9E5B-3F2050996ADB}" destId="{348EFE3F-422B-8849-A969-D39494598035}" srcOrd="0" destOrd="0" presId="urn:microsoft.com/office/officeart/2005/8/layout/hierarchy6"/>
    <dgm:cxn modelId="{FD95D2B1-633B-244A-A74C-FFF862EB543C}" srcId="{80FB2823-CC36-C347-BDE1-DC94E1D3A348}" destId="{3CD176C1-92F2-2B4F-8AC1-A193F6CDB2EE}" srcOrd="1" destOrd="0" parTransId="{DAB1B564-CFCF-B846-B7AD-582AF13EB6AA}" sibTransId="{67867E5B-CC90-864A-AA28-B1E3B74DE977}"/>
    <dgm:cxn modelId="{990866B9-2B6E-2344-B378-89F3C5472A96}" srcId="{89589D9F-0F71-CB49-9394-39FF3D095532}" destId="{8E56FEB6-6CD8-2A4E-BC03-18E0DCB88E8A}" srcOrd="3" destOrd="0" parTransId="{F22D2460-432C-D846-9DDE-0FE3410E2152}" sibTransId="{D398F389-26CB-C046-9CD0-FC146A64F985}"/>
    <dgm:cxn modelId="{CFD9A2C3-B517-4145-8931-B4FB514C7A81}" srcId="{89589D9F-0F71-CB49-9394-39FF3D095532}" destId="{6D64BED8-41E9-0D4E-85CD-284E1AC19153}" srcOrd="0" destOrd="0" parTransId="{23B18E23-3FA1-4F43-8B2D-373DC4348765}" sibTransId="{5A63D78D-2192-2C42-8451-ACAA6E6EC377}"/>
    <dgm:cxn modelId="{354D9BDB-C0D1-7640-B314-3B5ECD2C616D}" type="presOf" srcId="{8E56FEB6-6CD8-2A4E-BC03-18E0DCB88E8A}" destId="{975C8C6B-E053-4C45-8D03-E9B4407AF735}" srcOrd="0" destOrd="0" presId="urn:microsoft.com/office/officeart/2005/8/layout/hierarchy6"/>
    <dgm:cxn modelId="{43C534E2-71CD-2247-BB07-ED29C6826598}" type="presOf" srcId="{F7C201E1-2EEB-2740-AF09-11F1F717F7B0}" destId="{B10331BE-A8CC-0940-A932-39E56EAE9E60}" srcOrd="0" destOrd="0" presId="urn:microsoft.com/office/officeart/2005/8/layout/hierarchy6"/>
    <dgm:cxn modelId="{C6A043E7-2FE7-DB49-8567-F75AEFD4025E}" type="presOf" srcId="{6664EB27-3BD1-D24A-A0F9-76908316E77C}" destId="{9670D868-A4E8-0D43-AC32-6F20D3F6FE68}" srcOrd="0" destOrd="0" presId="urn:microsoft.com/office/officeart/2005/8/layout/hierarchy6"/>
    <dgm:cxn modelId="{E05A8BD3-0F83-344D-899B-9A56E4271975}" type="presParOf" srcId="{A8AA69D5-7267-A543-856D-4D8269EE1B28}" destId="{808991D5-D785-A04B-A851-733A06D0E362}" srcOrd="0" destOrd="0" presId="urn:microsoft.com/office/officeart/2005/8/layout/hierarchy6"/>
    <dgm:cxn modelId="{861701DC-281B-3F48-A87F-C6CF21AC581B}" type="presParOf" srcId="{808991D5-D785-A04B-A851-733A06D0E362}" destId="{F16D2698-0ECD-3245-8D1E-CA76AD6D9CE3}" srcOrd="0" destOrd="0" presId="urn:microsoft.com/office/officeart/2005/8/layout/hierarchy6"/>
    <dgm:cxn modelId="{4F9A4FAC-298E-BC40-AA15-A1888667D873}" type="presParOf" srcId="{808991D5-D785-A04B-A851-733A06D0E362}" destId="{E81A32ED-AF2E-3E47-844F-10C742C46E64}" srcOrd="1" destOrd="0" presId="urn:microsoft.com/office/officeart/2005/8/layout/hierarchy6"/>
    <dgm:cxn modelId="{985BE5FE-B8F4-644B-9D5B-E01F8DE6A16B}" type="presParOf" srcId="{E81A32ED-AF2E-3E47-844F-10C742C46E64}" destId="{5FACD1F5-A856-A34C-9A2A-C9F461BEB0F5}" srcOrd="0" destOrd="0" presId="urn:microsoft.com/office/officeart/2005/8/layout/hierarchy6"/>
    <dgm:cxn modelId="{12719655-78AF-E945-9A3B-D202BFD40208}" type="presParOf" srcId="{5FACD1F5-A856-A34C-9A2A-C9F461BEB0F5}" destId="{D4FD58A0-3E66-4648-9852-17AFE6B6918B}" srcOrd="0" destOrd="0" presId="urn:microsoft.com/office/officeart/2005/8/layout/hierarchy6"/>
    <dgm:cxn modelId="{AC1C1283-B379-1F4E-93CC-578AC23A4F96}" type="presParOf" srcId="{5FACD1F5-A856-A34C-9A2A-C9F461BEB0F5}" destId="{D4CEB35C-979D-F542-9972-72880E8B3CFB}" srcOrd="1" destOrd="0" presId="urn:microsoft.com/office/officeart/2005/8/layout/hierarchy6"/>
    <dgm:cxn modelId="{2A20195F-B830-5146-8011-01DC3EC43E5D}" type="presParOf" srcId="{D4CEB35C-979D-F542-9972-72880E8B3CFB}" destId="{5FF7C2A6-BE45-E347-8E80-980B74F3C88A}" srcOrd="0" destOrd="0" presId="urn:microsoft.com/office/officeart/2005/8/layout/hierarchy6"/>
    <dgm:cxn modelId="{BF14C292-970D-AD4A-83A5-18EB9C950087}" type="presParOf" srcId="{D4CEB35C-979D-F542-9972-72880E8B3CFB}" destId="{9A062EF8-7BDB-FD42-B8AC-CB36D105B5DC}" srcOrd="1" destOrd="0" presId="urn:microsoft.com/office/officeart/2005/8/layout/hierarchy6"/>
    <dgm:cxn modelId="{4BB1B780-58DD-2846-B9B7-0A9789011838}" type="presParOf" srcId="{9A062EF8-7BDB-FD42-B8AC-CB36D105B5DC}" destId="{CC00E36A-9B8A-324F-A180-6C23ABADABEC}" srcOrd="0" destOrd="0" presId="urn:microsoft.com/office/officeart/2005/8/layout/hierarchy6"/>
    <dgm:cxn modelId="{5FDE6489-08F4-B14B-9638-2313B538CE48}" type="presParOf" srcId="{9A062EF8-7BDB-FD42-B8AC-CB36D105B5DC}" destId="{9BF863E2-C00D-AC4C-A3AE-0AB612EC5CE6}" srcOrd="1" destOrd="0" presId="urn:microsoft.com/office/officeart/2005/8/layout/hierarchy6"/>
    <dgm:cxn modelId="{D44F2404-A3B7-BC4B-8BD5-62CEF717F66B}" type="presParOf" srcId="{9BF863E2-C00D-AC4C-A3AE-0AB612EC5CE6}" destId="{0C14E56D-D341-4149-81FF-26AE873A3321}" srcOrd="0" destOrd="0" presId="urn:microsoft.com/office/officeart/2005/8/layout/hierarchy6"/>
    <dgm:cxn modelId="{169FBBD5-93F7-E94F-9A45-D065E834B81D}" type="presParOf" srcId="{9BF863E2-C00D-AC4C-A3AE-0AB612EC5CE6}" destId="{3A33B7A2-4FD6-F84F-87BC-D37C49BE4727}" srcOrd="1" destOrd="0" presId="urn:microsoft.com/office/officeart/2005/8/layout/hierarchy6"/>
    <dgm:cxn modelId="{B2AE1AB3-CCD6-D448-8D00-4AE526AB7C9A}" type="presParOf" srcId="{3A33B7A2-4FD6-F84F-87BC-D37C49BE4727}" destId="{9670D868-A4E8-0D43-AC32-6F20D3F6FE68}" srcOrd="0" destOrd="0" presId="urn:microsoft.com/office/officeart/2005/8/layout/hierarchy6"/>
    <dgm:cxn modelId="{325FD6B4-4B82-A74B-AF1A-9255A94D8863}" type="presParOf" srcId="{3A33B7A2-4FD6-F84F-87BC-D37C49BE4727}" destId="{41AA3D3A-0E4D-8542-81E9-2AC9EA431A97}" srcOrd="1" destOrd="0" presId="urn:microsoft.com/office/officeart/2005/8/layout/hierarchy6"/>
    <dgm:cxn modelId="{33BB022B-274C-A14E-9A45-DF0B6493991C}" type="presParOf" srcId="{9BF863E2-C00D-AC4C-A3AE-0AB612EC5CE6}" destId="{C82F8798-6E49-FA4D-8AC4-A6D7A1A6FA84}" srcOrd="2" destOrd="0" presId="urn:microsoft.com/office/officeart/2005/8/layout/hierarchy6"/>
    <dgm:cxn modelId="{35C16027-6AC8-DC4E-A916-EB19552CCF07}" type="presParOf" srcId="{9BF863E2-C00D-AC4C-A3AE-0AB612EC5CE6}" destId="{997F2605-3A4E-614B-A772-1704EA8CAB8A}" srcOrd="3" destOrd="0" presId="urn:microsoft.com/office/officeart/2005/8/layout/hierarchy6"/>
    <dgm:cxn modelId="{7F450522-0D37-254E-959E-49E12B9AB412}" type="presParOf" srcId="{997F2605-3A4E-614B-A772-1704EA8CAB8A}" destId="{9D7C71BA-EA7C-D348-BCB5-52C668CFE5C2}" srcOrd="0" destOrd="0" presId="urn:microsoft.com/office/officeart/2005/8/layout/hierarchy6"/>
    <dgm:cxn modelId="{E61E3C16-314D-0F44-A10E-962392AB983E}" type="presParOf" srcId="{997F2605-3A4E-614B-A772-1704EA8CAB8A}" destId="{DE676A45-BEBC-6540-B74D-3E3F8A2AEEC8}" srcOrd="1" destOrd="0" presId="urn:microsoft.com/office/officeart/2005/8/layout/hierarchy6"/>
    <dgm:cxn modelId="{E43398CF-7396-054A-959A-96FB5F9D7A3E}" type="presParOf" srcId="{A8AA69D5-7267-A543-856D-4D8269EE1B28}" destId="{2C7960A5-1EB1-C247-A117-40B0B42741C5}" srcOrd="1" destOrd="0" presId="urn:microsoft.com/office/officeart/2005/8/layout/hierarchy6"/>
    <dgm:cxn modelId="{64EBBD15-6E85-C547-A1BC-2A30F5C38CF1}" type="presParOf" srcId="{2C7960A5-1EB1-C247-A117-40B0B42741C5}" destId="{D95C4E40-802F-D243-9990-95317835E00E}" srcOrd="0" destOrd="0" presId="urn:microsoft.com/office/officeart/2005/8/layout/hierarchy6"/>
    <dgm:cxn modelId="{97EDBC82-94B1-8E41-8213-941F11C0EC25}" type="presParOf" srcId="{D95C4E40-802F-D243-9990-95317835E00E}" destId="{260F96CE-4B56-3F41-9490-705754477D4D}" srcOrd="0" destOrd="0" presId="urn:microsoft.com/office/officeart/2005/8/layout/hierarchy6"/>
    <dgm:cxn modelId="{D7C2AB41-9184-0F43-A977-004731AB1DBE}" type="presParOf" srcId="{D95C4E40-802F-D243-9990-95317835E00E}" destId="{88EFAF64-DCA0-FC46-BCC4-1AF909FD70BF}" srcOrd="1" destOrd="0" presId="urn:microsoft.com/office/officeart/2005/8/layout/hierarchy6"/>
    <dgm:cxn modelId="{E6A4377F-37D6-DF45-B1F5-1E52C6BD660E}" type="presParOf" srcId="{2C7960A5-1EB1-C247-A117-40B0B42741C5}" destId="{2D4D1920-9BCC-694F-8A41-05C012BAEA73}" srcOrd="1" destOrd="0" presId="urn:microsoft.com/office/officeart/2005/8/layout/hierarchy6"/>
    <dgm:cxn modelId="{AF86D23A-CE44-4647-86ED-A4F3E07A894D}" type="presParOf" srcId="{2D4D1920-9BCC-694F-8A41-05C012BAEA73}" destId="{EED6AE33-2BF9-EA4A-AC2A-170FEE06C04A}" srcOrd="0" destOrd="0" presId="urn:microsoft.com/office/officeart/2005/8/layout/hierarchy6"/>
    <dgm:cxn modelId="{750A3A93-D6E9-B746-B9EF-3DC34F1FA398}" type="presParOf" srcId="{2C7960A5-1EB1-C247-A117-40B0B42741C5}" destId="{C8589E22-6680-A04B-BA0E-2EB15D295659}" srcOrd="2" destOrd="0" presId="urn:microsoft.com/office/officeart/2005/8/layout/hierarchy6"/>
    <dgm:cxn modelId="{BAE3282C-7AA4-0C4A-AA3D-D628F028DDC8}" type="presParOf" srcId="{C8589E22-6680-A04B-BA0E-2EB15D295659}" destId="{0C729976-CBD4-E049-AA0F-B7FED2ECC50D}" srcOrd="0" destOrd="0" presId="urn:microsoft.com/office/officeart/2005/8/layout/hierarchy6"/>
    <dgm:cxn modelId="{29DA42C7-0288-294A-9EA6-616471A10EF0}" type="presParOf" srcId="{C8589E22-6680-A04B-BA0E-2EB15D295659}" destId="{3DC45833-50DA-C043-BED9-58257913845D}" srcOrd="1" destOrd="0" presId="urn:microsoft.com/office/officeart/2005/8/layout/hierarchy6"/>
    <dgm:cxn modelId="{FB249F96-4CCC-9346-8AF5-3058ABA3BEC7}" type="presParOf" srcId="{2C7960A5-1EB1-C247-A117-40B0B42741C5}" destId="{772BE698-B3A1-A44C-9099-40BBB1FCE4FE}" srcOrd="3" destOrd="0" presId="urn:microsoft.com/office/officeart/2005/8/layout/hierarchy6"/>
    <dgm:cxn modelId="{BE78F259-6783-B94E-BC11-B32E8FA030DA}" type="presParOf" srcId="{772BE698-B3A1-A44C-9099-40BBB1FCE4FE}" destId="{B7250216-12E4-DC42-91ED-8C0D5747A573}" srcOrd="0" destOrd="0" presId="urn:microsoft.com/office/officeart/2005/8/layout/hierarchy6"/>
    <dgm:cxn modelId="{4ADAC4A4-03C1-0B42-9AFC-55526514EF11}" type="presParOf" srcId="{2C7960A5-1EB1-C247-A117-40B0B42741C5}" destId="{F8205CD8-7437-E045-834A-25DE8C65873D}" srcOrd="4" destOrd="0" presId="urn:microsoft.com/office/officeart/2005/8/layout/hierarchy6"/>
    <dgm:cxn modelId="{0BAC60CF-CD06-8B4B-8745-A54FDCAE87D8}" type="presParOf" srcId="{F8205CD8-7437-E045-834A-25DE8C65873D}" destId="{975C8C6B-E053-4C45-8D03-E9B4407AF735}" srcOrd="0" destOrd="0" presId="urn:microsoft.com/office/officeart/2005/8/layout/hierarchy6"/>
    <dgm:cxn modelId="{1D830703-BEC2-3448-8549-0C75464A0F63}" type="presParOf" srcId="{F8205CD8-7437-E045-834A-25DE8C65873D}" destId="{CE6638A8-CF0C-1545-8C1E-F71738C2C083}" srcOrd="1" destOrd="0" presId="urn:microsoft.com/office/officeart/2005/8/layout/hierarchy6"/>
    <dgm:cxn modelId="{93727B7E-A307-4A45-BA2D-C1B3C92B7368}" type="presParOf" srcId="{2C7960A5-1EB1-C247-A117-40B0B42741C5}" destId="{57F542F2-7CCB-6040-8183-E94D8845A770}" srcOrd="5" destOrd="0" presId="urn:microsoft.com/office/officeart/2005/8/layout/hierarchy6"/>
    <dgm:cxn modelId="{2D1D4B5F-3D98-494D-89A5-728C45783726}" type="presParOf" srcId="{57F542F2-7CCB-6040-8183-E94D8845A770}" destId="{7FDA1221-CA7A-1E4A-80D5-144340FF6001}" srcOrd="0" destOrd="0" presId="urn:microsoft.com/office/officeart/2005/8/layout/hierarchy6"/>
    <dgm:cxn modelId="{C61C7EC6-1908-714E-8857-49852B6906BE}" type="presParOf" srcId="{2C7960A5-1EB1-C247-A117-40B0B42741C5}" destId="{A0C22289-A104-DB44-B76E-FEA22C5E4103}" srcOrd="6" destOrd="0" presId="urn:microsoft.com/office/officeart/2005/8/layout/hierarchy6"/>
    <dgm:cxn modelId="{5147F656-DB2F-4848-9E5B-FA5D5E08485D}" type="presParOf" srcId="{A0C22289-A104-DB44-B76E-FEA22C5E4103}" destId="{B10331BE-A8CC-0940-A932-39E56EAE9E60}" srcOrd="0" destOrd="0" presId="urn:microsoft.com/office/officeart/2005/8/layout/hierarchy6"/>
    <dgm:cxn modelId="{06DB32DB-BBFE-4A43-ACF6-2072632ED75A}" type="presParOf" srcId="{A0C22289-A104-DB44-B76E-FEA22C5E4103}" destId="{2193B910-3477-C249-8B59-7D202F52A26F}" srcOrd="1" destOrd="0" presId="urn:microsoft.com/office/officeart/2005/8/layout/hierarchy6"/>
    <dgm:cxn modelId="{1A5AC39E-4B65-F041-9E81-48545C60E0C8}" type="presParOf" srcId="{2C7960A5-1EB1-C247-A117-40B0B42741C5}" destId="{8BA317D9-2229-3646-AB79-1F90D9AB5915}" srcOrd="7" destOrd="0" presId="urn:microsoft.com/office/officeart/2005/8/layout/hierarchy6"/>
    <dgm:cxn modelId="{C8E5B698-8264-0145-98ED-93FDF6ACEB36}" type="presParOf" srcId="{8BA317D9-2229-3646-AB79-1F90D9AB5915}" destId="{EE30B334-EA4B-0C4A-9ECB-48CDB1B00ED2}" srcOrd="0" destOrd="0" presId="urn:microsoft.com/office/officeart/2005/8/layout/hierarchy6"/>
    <dgm:cxn modelId="{48BA7C49-F5FC-1145-9848-21B6BB8261DC}" type="presParOf" srcId="{2C7960A5-1EB1-C247-A117-40B0B42741C5}" destId="{E30EC44B-9968-C143-9512-EC299A01A0DC}" srcOrd="8" destOrd="0" presId="urn:microsoft.com/office/officeart/2005/8/layout/hierarchy6"/>
    <dgm:cxn modelId="{5C999FB4-81F7-CA49-8CBD-C4B18DF40407}" type="presParOf" srcId="{E30EC44B-9968-C143-9512-EC299A01A0DC}" destId="{348EFE3F-422B-8849-A969-D39494598035}" srcOrd="0" destOrd="0" presId="urn:microsoft.com/office/officeart/2005/8/layout/hierarchy6"/>
    <dgm:cxn modelId="{6D00C661-22C6-5F4D-89F4-DD8995736721}" type="presParOf" srcId="{E30EC44B-9968-C143-9512-EC299A01A0DC}" destId="{EB0A1DB1-B4B2-4849-A1CD-886F64CE9E83}"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EFE3F-422B-8849-A969-D39494598035}">
      <dsp:nvSpPr>
        <dsp:cNvPr id="0" name=""/>
        <dsp:cNvSpPr/>
      </dsp:nvSpPr>
      <dsp:spPr>
        <a:xfrm>
          <a:off x="0" y="4444577"/>
          <a:ext cx="7392291" cy="9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Endline SPs (Round 2)</a:t>
          </a:r>
        </a:p>
      </dsp:txBody>
      <dsp:txXfrm>
        <a:off x="0" y="4444577"/>
        <a:ext cx="2217687" cy="916826"/>
      </dsp:txXfrm>
    </dsp:sp>
    <dsp:sp modelId="{B10331BE-A8CC-0940-A932-39E56EAE9E60}">
      <dsp:nvSpPr>
        <dsp:cNvPr id="0" name=""/>
        <dsp:cNvSpPr/>
      </dsp:nvSpPr>
      <dsp:spPr>
        <a:xfrm>
          <a:off x="0" y="470478"/>
          <a:ext cx="7392291" cy="9168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Baseline SPs (Round 1)</a:t>
          </a:r>
        </a:p>
      </dsp:txBody>
      <dsp:txXfrm>
        <a:off x="0" y="470478"/>
        <a:ext cx="2217687" cy="916826"/>
      </dsp:txXfrm>
    </dsp:sp>
    <dsp:sp modelId="{975C8C6B-E053-4C45-8D03-E9B4407AF735}">
      <dsp:nvSpPr>
        <dsp:cNvPr id="0" name=""/>
        <dsp:cNvSpPr/>
      </dsp:nvSpPr>
      <dsp:spPr>
        <a:xfrm>
          <a:off x="0" y="2534651"/>
          <a:ext cx="7392291" cy="916826"/>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0" y="2534651"/>
        <a:ext cx="2217687" cy="916826"/>
      </dsp:txXfrm>
    </dsp:sp>
    <dsp:sp modelId="{0C729976-CBD4-E049-AA0F-B7FED2ECC50D}">
      <dsp:nvSpPr>
        <dsp:cNvPr id="0" name=""/>
        <dsp:cNvSpPr/>
      </dsp:nvSpPr>
      <dsp:spPr>
        <a:xfrm>
          <a:off x="0" y="1338600"/>
          <a:ext cx="7392291" cy="916826"/>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0" y="1338600"/>
        <a:ext cx="2217687" cy="916826"/>
      </dsp:txXfrm>
    </dsp:sp>
    <dsp:sp modelId="{260F96CE-4B56-3F41-9490-705754477D4D}">
      <dsp:nvSpPr>
        <dsp:cNvPr id="0" name=""/>
        <dsp:cNvSpPr/>
      </dsp:nvSpPr>
      <dsp:spPr>
        <a:xfrm>
          <a:off x="0" y="142548"/>
          <a:ext cx="7392291" cy="916826"/>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0" y="142548"/>
        <a:ext cx="2217687" cy="916826"/>
      </dsp:txXfrm>
    </dsp:sp>
    <dsp:sp modelId="{D4FD58A0-3E66-4648-9852-17AFE6B6918B}">
      <dsp:nvSpPr>
        <dsp:cNvPr id="0" name=""/>
        <dsp:cNvSpPr/>
      </dsp:nvSpPr>
      <dsp:spPr>
        <a:xfrm>
          <a:off x="3683971" y="282161"/>
          <a:ext cx="2094189" cy="1396126"/>
        </a:xfrm>
        <a:prstGeom prst="roundRect">
          <a:avLst>
            <a:gd name="adj" fmla="val 10000"/>
          </a:avLst>
        </a:prstGeom>
        <a:solidFill>
          <a:schemeClr val="bg1"/>
        </a:solidFill>
        <a:ln w="25400"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Enrollment: Assessment of MBBS practitioners (N=320)</a:t>
          </a:r>
        </a:p>
      </dsp:txBody>
      <dsp:txXfrm>
        <a:off x="3724862" y="323052"/>
        <a:ext cx="2012407" cy="1314344"/>
      </dsp:txXfrm>
    </dsp:sp>
    <dsp:sp modelId="{5FF7C2A6-BE45-E347-8E80-980B74F3C88A}">
      <dsp:nvSpPr>
        <dsp:cNvPr id="0" name=""/>
        <dsp:cNvSpPr/>
      </dsp:nvSpPr>
      <dsp:spPr>
        <a:xfrm>
          <a:off x="4685346" y="1678287"/>
          <a:ext cx="91440" cy="425776"/>
        </a:xfrm>
        <a:custGeom>
          <a:avLst/>
          <a:gdLst/>
          <a:ahLst/>
          <a:cxnLst/>
          <a:rect l="0" t="0" r="0" b="0"/>
          <a:pathLst>
            <a:path>
              <a:moveTo>
                <a:pt x="45720" y="0"/>
              </a:moveTo>
              <a:lnTo>
                <a:pt x="45720" y="425776"/>
              </a:lnTo>
            </a:path>
          </a:pathLst>
        </a:custGeom>
        <a:noFill/>
        <a:ln w="15875"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C00E36A-9B8A-324F-A180-6C23ABADABEC}">
      <dsp:nvSpPr>
        <dsp:cNvPr id="0" name=""/>
        <dsp:cNvSpPr/>
      </dsp:nvSpPr>
      <dsp:spPr>
        <a:xfrm>
          <a:off x="3683971" y="2104064"/>
          <a:ext cx="2094189" cy="1396126"/>
        </a:xfrm>
        <a:prstGeom prst="roundRect">
          <a:avLst>
            <a:gd name="adj" fmla="val 10000"/>
          </a:avLst>
        </a:prstGeom>
        <a:solidFill>
          <a:schemeClr val="bg1"/>
        </a:solidFill>
        <a:ln w="25400"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Randomization into two groups and active PPIA recruitment of MBBS assigned to “Treatment”</a:t>
          </a:r>
        </a:p>
      </dsp:txBody>
      <dsp:txXfrm>
        <a:off x="3724862" y="2144955"/>
        <a:ext cx="2012407" cy="1314344"/>
      </dsp:txXfrm>
    </dsp:sp>
    <dsp:sp modelId="{0C14E56D-D341-4149-81FF-26AE873A3321}">
      <dsp:nvSpPr>
        <dsp:cNvPr id="0" name=""/>
        <dsp:cNvSpPr/>
      </dsp:nvSpPr>
      <dsp:spPr>
        <a:xfrm>
          <a:off x="3369842" y="3500190"/>
          <a:ext cx="1361223" cy="691124"/>
        </a:xfrm>
        <a:custGeom>
          <a:avLst/>
          <a:gdLst/>
          <a:ahLst/>
          <a:cxnLst/>
          <a:rect l="0" t="0" r="0" b="0"/>
          <a:pathLst>
            <a:path>
              <a:moveTo>
                <a:pt x="1361223" y="0"/>
              </a:moveTo>
              <a:lnTo>
                <a:pt x="1361223" y="345562"/>
              </a:lnTo>
              <a:lnTo>
                <a:pt x="0" y="345562"/>
              </a:lnTo>
              <a:lnTo>
                <a:pt x="0" y="691124"/>
              </a:lnTo>
            </a:path>
          </a:pathLst>
        </a:custGeom>
        <a:noFill/>
        <a:ln w="15875"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9670D868-A4E8-0D43-AC32-6F20D3F6FE68}">
      <dsp:nvSpPr>
        <dsp:cNvPr id="0" name=""/>
        <dsp:cNvSpPr/>
      </dsp:nvSpPr>
      <dsp:spPr>
        <a:xfrm>
          <a:off x="2322748" y="4191315"/>
          <a:ext cx="2094189" cy="1396126"/>
        </a:xfrm>
        <a:prstGeom prst="roundRect">
          <a:avLst>
            <a:gd name="adj" fmla="val 10000"/>
          </a:avLst>
        </a:prstGeom>
        <a:solidFill>
          <a:srgbClr val="C00000"/>
        </a:solidFill>
        <a:ln w="25400"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“Control” Group:</a:t>
          </a:r>
        </a:p>
        <a:p>
          <a:pPr marL="0" lvl="0" indent="0" algn="ctr" defTabSz="711200">
            <a:lnSpc>
              <a:spcPct val="90000"/>
            </a:lnSpc>
            <a:spcBef>
              <a:spcPct val="0"/>
            </a:spcBef>
            <a:spcAft>
              <a:spcPct val="35000"/>
            </a:spcAft>
            <a:buNone/>
          </a:pPr>
          <a:r>
            <a:rPr lang="en-US" sz="1600" kern="1200" dirty="0"/>
            <a:t>MBBS who should </a:t>
          </a:r>
          <a:r>
            <a:rPr lang="en-US" sz="1600" b="1" kern="1200" dirty="0"/>
            <a:t>not</a:t>
          </a:r>
          <a:r>
            <a:rPr lang="en-US" sz="1600" kern="1200" dirty="0"/>
            <a:t> be approached by the PPIA (N=150)</a:t>
          </a:r>
        </a:p>
      </dsp:txBody>
      <dsp:txXfrm>
        <a:off x="2363639" y="4232206"/>
        <a:ext cx="2012407" cy="1314344"/>
      </dsp:txXfrm>
    </dsp:sp>
    <dsp:sp modelId="{C82F8798-6E49-FA4D-8AC4-A6D7A1A6FA84}">
      <dsp:nvSpPr>
        <dsp:cNvPr id="0" name=""/>
        <dsp:cNvSpPr/>
      </dsp:nvSpPr>
      <dsp:spPr>
        <a:xfrm>
          <a:off x="4731066" y="3500190"/>
          <a:ext cx="1361223" cy="691124"/>
        </a:xfrm>
        <a:custGeom>
          <a:avLst/>
          <a:gdLst/>
          <a:ahLst/>
          <a:cxnLst/>
          <a:rect l="0" t="0" r="0" b="0"/>
          <a:pathLst>
            <a:path>
              <a:moveTo>
                <a:pt x="0" y="0"/>
              </a:moveTo>
              <a:lnTo>
                <a:pt x="0" y="345562"/>
              </a:lnTo>
              <a:lnTo>
                <a:pt x="1361223" y="345562"/>
              </a:lnTo>
              <a:lnTo>
                <a:pt x="1361223" y="691124"/>
              </a:lnTo>
            </a:path>
          </a:pathLst>
        </a:custGeom>
        <a:noFill/>
        <a:ln w="15875"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9D7C71BA-EA7C-D348-BCB5-52C668CFE5C2}">
      <dsp:nvSpPr>
        <dsp:cNvPr id="0" name=""/>
        <dsp:cNvSpPr/>
      </dsp:nvSpPr>
      <dsp:spPr>
        <a:xfrm>
          <a:off x="5045194" y="4191315"/>
          <a:ext cx="2094189" cy="1396126"/>
        </a:xfrm>
        <a:prstGeom prst="roundRect">
          <a:avLst>
            <a:gd name="adj" fmla="val 10000"/>
          </a:avLst>
        </a:prstGeom>
        <a:solidFill>
          <a:srgbClr val="00B050"/>
        </a:solidFill>
        <a:ln w="25400"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“Treatment” Group:</a:t>
          </a:r>
        </a:p>
        <a:p>
          <a:pPr marL="0" lvl="0" indent="0" algn="ctr" defTabSz="711200">
            <a:lnSpc>
              <a:spcPct val="90000"/>
            </a:lnSpc>
            <a:spcBef>
              <a:spcPct val="0"/>
            </a:spcBef>
            <a:spcAft>
              <a:spcPct val="35000"/>
            </a:spcAft>
            <a:buNone/>
          </a:pPr>
          <a:r>
            <a:rPr lang="en-US" sz="1600" kern="1200" dirty="0"/>
            <a:t>MBBS who should be </a:t>
          </a:r>
          <a:r>
            <a:rPr lang="en-US" sz="1600" b="1" kern="1200" dirty="0"/>
            <a:t>actively</a:t>
          </a:r>
          <a:r>
            <a:rPr lang="en-US" sz="1600" kern="1200" dirty="0"/>
            <a:t> recruited by the PPIA (N=170)</a:t>
          </a:r>
        </a:p>
      </dsp:txBody>
      <dsp:txXfrm>
        <a:off x="5086085" y="4232206"/>
        <a:ext cx="2012407" cy="1314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EFE3F-422B-8849-A969-D39494598035}">
      <dsp:nvSpPr>
        <dsp:cNvPr id="0" name=""/>
        <dsp:cNvSpPr/>
      </dsp:nvSpPr>
      <dsp:spPr>
        <a:xfrm>
          <a:off x="0" y="4174605"/>
          <a:ext cx="7069136" cy="8601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Endline SPs </a:t>
          </a:r>
        </a:p>
        <a:p>
          <a:pPr marL="0" lvl="0" indent="0" algn="ctr" defTabSz="800100">
            <a:lnSpc>
              <a:spcPct val="90000"/>
            </a:lnSpc>
            <a:spcBef>
              <a:spcPct val="0"/>
            </a:spcBef>
            <a:spcAft>
              <a:spcPct val="35000"/>
            </a:spcAft>
            <a:buNone/>
          </a:pPr>
          <a:r>
            <a:rPr lang="en-US" sz="1800" kern="1200" dirty="0"/>
            <a:t>(Round 2)</a:t>
          </a:r>
        </a:p>
      </dsp:txBody>
      <dsp:txXfrm>
        <a:off x="0" y="4174605"/>
        <a:ext cx="2120740" cy="860197"/>
      </dsp:txXfrm>
    </dsp:sp>
    <dsp:sp modelId="{B10331BE-A8CC-0940-A932-39E56EAE9E60}">
      <dsp:nvSpPr>
        <dsp:cNvPr id="0" name=""/>
        <dsp:cNvSpPr/>
      </dsp:nvSpPr>
      <dsp:spPr>
        <a:xfrm>
          <a:off x="0" y="0"/>
          <a:ext cx="7069136" cy="8601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Baseline SPs </a:t>
          </a:r>
        </a:p>
        <a:p>
          <a:pPr marL="0" lvl="0" indent="0" algn="ctr" defTabSz="800100">
            <a:lnSpc>
              <a:spcPct val="90000"/>
            </a:lnSpc>
            <a:spcBef>
              <a:spcPct val="0"/>
            </a:spcBef>
            <a:spcAft>
              <a:spcPct val="35000"/>
            </a:spcAft>
            <a:buNone/>
          </a:pPr>
          <a:r>
            <a:rPr lang="en-US" sz="1800" kern="1200" dirty="0"/>
            <a:t>(Round 1)</a:t>
          </a:r>
        </a:p>
      </dsp:txBody>
      <dsp:txXfrm>
        <a:off x="0" y="0"/>
        <a:ext cx="2120740" cy="860197"/>
      </dsp:txXfrm>
    </dsp:sp>
    <dsp:sp modelId="{975C8C6B-E053-4C45-8D03-E9B4407AF735}">
      <dsp:nvSpPr>
        <dsp:cNvPr id="0" name=""/>
        <dsp:cNvSpPr/>
      </dsp:nvSpPr>
      <dsp:spPr>
        <a:xfrm>
          <a:off x="0" y="2382900"/>
          <a:ext cx="7069136" cy="860197"/>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2382900"/>
        <a:ext cx="2120740" cy="860197"/>
      </dsp:txXfrm>
    </dsp:sp>
    <dsp:sp modelId="{0C729976-CBD4-E049-AA0F-B7FED2ECC50D}">
      <dsp:nvSpPr>
        <dsp:cNvPr id="0" name=""/>
        <dsp:cNvSpPr/>
      </dsp:nvSpPr>
      <dsp:spPr>
        <a:xfrm>
          <a:off x="0" y="1260849"/>
          <a:ext cx="7069136" cy="860197"/>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1260849"/>
        <a:ext cx="2120740" cy="860197"/>
      </dsp:txXfrm>
    </dsp:sp>
    <dsp:sp modelId="{260F96CE-4B56-3F41-9490-705754477D4D}">
      <dsp:nvSpPr>
        <dsp:cNvPr id="0" name=""/>
        <dsp:cNvSpPr/>
      </dsp:nvSpPr>
      <dsp:spPr>
        <a:xfrm>
          <a:off x="0" y="138799"/>
          <a:ext cx="7069136" cy="860197"/>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0" y="138799"/>
        <a:ext cx="2120740" cy="860197"/>
      </dsp:txXfrm>
    </dsp:sp>
    <dsp:sp modelId="{D4FD58A0-3E66-4648-9852-17AFE6B6918B}">
      <dsp:nvSpPr>
        <dsp:cNvPr id="0" name=""/>
        <dsp:cNvSpPr/>
      </dsp:nvSpPr>
      <dsp:spPr>
        <a:xfrm>
          <a:off x="3542299" y="269725"/>
          <a:ext cx="1963894" cy="1309262"/>
        </a:xfrm>
        <a:prstGeom prst="roundRect">
          <a:avLst>
            <a:gd name="adj" fmla="val 10000"/>
          </a:avLst>
        </a:prstGeom>
        <a:solidFill>
          <a:schemeClr val="bg1"/>
        </a:solidFill>
        <a:ln w="25400"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Enrollment: Assessment of AYUSH practitioners in two wards (N=300)</a:t>
          </a:r>
        </a:p>
      </dsp:txBody>
      <dsp:txXfrm>
        <a:off x="3580646" y="308072"/>
        <a:ext cx="1887200" cy="1232568"/>
      </dsp:txXfrm>
    </dsp:sp>
    <dsp:sp modelId="{5FF7C2A6-BE45-E347-8E80-980B74F3C88A}">
      <dsp:nvSpPr>
        <dsp:cNvPr id="0" name=""/>
        <dsp:cNvSpPr/>
      </dsp:nvSpPr>
      <dsp:spPr>
        <a:xfrm>
          <a:off x="4478527" y="1578988"/>
          <a:ext cx="91440" cy="399285"/>
        </a:xfrm>
        <a:custGeom>
          <a:avLst/>
          <a:gdLst/>
          <a:ahLst/>
          <a:cxnLst/>
          <a:rect l="0" t="0" r="0" b="0"/>
          <a:pathLst>
            <a:path>
              <a:moveTo>
                <a:pt x="45720" y="0"/>
              </a:moveTo>
              <a:lnTo>
                <a:pt x="45720" y="399285"/>
              </a:lnTo>
            </a:path>
          </a:pathLst>
        </a:custGeom>
        <a:noFill/>
        <a:ln w="15875"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C00E36A-9B8A-324F-A180-6C23ABADABEC}">
      <dsp:nvSpPr>
        <dsp:cNvPr id="0" name=""/>
        <dsp:cNvSpPr/>
      </dsp:nvSpPr>
      <dsp:spPr>
        <a:xfrm>
          <a:off x="3542299" y="1978274"/>
          <a:ext cx="1963894" cy="1309262"/>
        </a:xfrm>
        <a:prstGeom prst="roundRect">
          <a:avLst>
            <a:gd name="adj" fmla="val 10000"/>
          </a:avLst>
        </a:prstGeom>
        <a:solidFill>
          <a:schemeClr val="bg1"/>
        </a:solidFill>
        <a:ln w="25400"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tx1"/>
              </a:solidFill>
            </a:rPr>
            <a:t>Randomization into two groups and active PPIA recruitment of AYUSH assigned to “Treatment”</a:t>
          </a:r>
        </a:p>
      </dsp:txBody>
      <dsp:txXfrm>
        <a:off x="3580646" y="2016621"/>
        <a:ext cx="1887200" cy="1232568"/>
      </dsp:txXfrm>
    </dsp:sp>
    <dsp:sp modelId="{0C14E56D-D341-4149-81FF-26AE873A3321}">
      <dsp:nvSpPr>
        <dsp:cNvPr id="0" name=""/>
        <dsp:cNvSpPr/>
      </dsp:nvSpPr>
      <dsp:spPr>
        <a:xfrm>
          <a:off x="3247715" y="3287536"/>
          <a:ext cx="1276531" cy="648124"/>
        </a:xfrm>
        <a:custGeom>
          <a:avLst/>
          <a:gdLst/>
          <a:ahLst/>
          <a:cxnLst/>
          <a:rect l="0" t="0" r="0" b="0"/>
          <a:pathLst>
            <a:path>
              <a:moveTo>
                <a:pt x="1276531" y="0"/>
              </a:moveTo>
              <a:lnTo>
                <a:pt x="1276531" y="324062"/>
              </a:lnTo>
              <a:lnTo>
                <a:pt x="0" y="324062"/>
              </a:lnTo>
              <a:lnTo>
                <a:pt x="0" y="648124"/>
              </a:lnTo>
            </a:path>
          </a:pathLst>
        </a:custGeom>
        <a:noFill/>
        <a:ln w="15875"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9670D868-A4E8-0D43-AC32-6F20D3F6FE68}">
      <dsp:nvSpPr>
        <dsp:cNvPr id="0" name=""/>
        <dsp:cNvSpPr/>
      </dsp:nvSpPr>
      <dsp:spPr>
        <a:xfrm>
          <a:off x="2265768" y="3935661"/>
          <a:ext cx="1963894" cy="1309262"/>
        </a:xfrm>
        <a:prstGeom prst="roundRect">
          <a:avLst>
            <a:gd name="adj" fmla="val 10000"/>
          </a:avLst>
        </a:prstGeom>
        <a:solidFill>
          <a:srgbClr val="C00000"/>
        </a:solidFill>
        <a:ln w="25400"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Group:</a:t>
          </a:r>
        </a:p>
        <a:p>
          <a:pPr marL="0" lvl="0" indent="0" algn="ctr" defTabSz="666750">
            <a:lnSpc>
              <a:spcPct val="90000"/>
            </a:lnSpc>
            <a:spcBef>
              <a:spcPct val="0"/>
            </a:spcBef>
            <a:spcAft>
              <a:spcPct val="35000"/>
            </a:spcAft>
            <a:buNone/>
          </a:pPr>
          <a:r>
            <a:rPr lang="en-US" sz="1500" kern="1200" dirty="0"/>
            <a:t>AYUSH who should </a:t>
          </a:r>
          <a:r>
            <a:rPr lang="en-US" sz="1500" b="1" kern="1200" dirty="0"/>
            <a:t>not</a:t>
          </a:r>
          <a:r>
            <a:rPr lang="en-US" sz="1500" kern="1200" dirty="0"/>
            <a:t> be approached by the PPIA (N=150)</a:t>
          </a:r>
        </a:p>
      </dsp:txBody>
      <dsp:txXfrm>
        <a:off x="2304115" y="3974008"/>
        <a:ext cx="1887200" cy="1232568"/>
      </dsp:txXfrm>
    </dsp:sp>
    <dsp:sp modelId="{C82F8798-6E49-FA4D-8AC4-A6D7A1A6FA84}">
      <dsp:nvSpPr>
        <dsp:cNvPr id="0" name=""/>
        <dsp:cNvSpPr/>
      </dsp:nvSpPr>
      <dsp:spPr>
        <a:xfrm>
          <a:off x="4524247" y="3287536"/>
          <a:ext cx="1276531" cy="648124"/>
        </a:xfrm>
        <a:custGeom>
          <a:avLst/>
          <a:gdLst/>
          <a:ahLst/>
          <a:cxnLst/>
          <a:rect l="0" t="0" r="0" b="0"/>
          <a:pathLst>
            <a:path>
              <a:moveTo>
                <a:pt x="0" y="0"/>
              </a:moveTo>
              <a:lnTo>
                <a:pt x="0" y="324062"/>
              </a:lnTo>
              <a:lnTo>
                <a:pt x="1276531" y="324062"/>
              </a:lnTo>
              <a:lnTo>
                <a:pt x="1276531" y="648124"/>
              </a:lnTo>
            </a:path>
          </a:pathLst>
        </a:custGeom>
        <a:noFill/>
        <a:ln w="15875"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9D7C71BA-EA7C-D348-BCB5-52C668CFE5C2}">
      <dsp:nvSpPr>
        <dsp:cNvPr id="0" name=""/>
        <dsp:cNvSpPr/>
      </dsp:nvSpPr>
      <dsp:spPr>
        <a:xfrm>
          <a:off x="4818831" y="3935661"/>
          <a:ext cx="1963894" cy="1309262"/>
        </a:xfrm>
        <a:prstGeom prst="roundRect">
          <a:avLst>
            <a:gd name="adj" fmla="val 10000"/>
          </a:avLst>
        </a:prstGeom>
        <a:solidFill>
          <a:srgbClr val="00B050"/>
        </a:solidFill>
        <a:ln w="25400" cap="flat" cmpd="sng" algn="ctr">
          <a:solidFill>
            <a:schemeClr val="tx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“Treatment” Group:</a:t>
          </a:r>
        </a:p>
        <a:p>
          <a:pPr marL="0" lvl="0" indent="0" algn="ctr" defTabSz="666750">
            <a:lnSpc>
              <a:spcPct val="90000"/>
            </a:lnSpc>
            <a:spcBef>
              <a:spcPct val="0"/>
            </a:spcBef>
            <a:spcAft>
              <a:spcPct val="35000"/>
            </a:spcAft>
            <a:buNone/>
          </a:pPr>
          <a:r>
            <a:rPr lang="en-US" sz="1500" kern="1200" dirty="0"/>
            <a:t>AYUSH who should be </a:t>
          </a:r>
          <a:r>
            <a:rPr lang="en-US" sz="1500" b="1" kern="1200" dirty="0"/>
            <a:t>actively</a:t>
          </a:r>
          <a:r>
            <a:rPr lang="en-US" sz="1500" kern="1200" dirty="0"/>
            <a:t> recruited by the PPIA (N=150)</a:t>
          </a:r>
        </a:p>
      </dsp:txBody>
      <dsp:txXfrm>
        <a:off x="4857178" y="3974008"/>
        <a:ext cx="1887200" cy="12325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63D003-8C0B-4447-A079-1318862A7865}" type="datetimeFigureOut">
              <a:rPr lang="en-US" smtClean="0"/>
              <a:t>10/24/19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691745B-530D-7942-83D1-9E71DD8D39AD}" type="slidenum">
              <a:rPr lang="en-US" smtClean="0"/>
              <a:t>‹#›</a:t>
            </a:fld>
            <a:endParaRPr lang="en-US"/>
          </a:p>
        </p:txBody>
      </p:sp>
    </p:spTree>
    <p:extLst>
      <p:ext uri="{BB962C8B-B14F-4D97-AF65-F5344CB8AC3E}">
        <p14:creationId xmlns:p14="http://schemas.microsoft.com/office/powerpoint/2010/main" val="4036946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C3A850-8117-6D49-A678-C0A37381FC34}" type="datetimeFigureOut">
              <a:rPr lang="en-US" smtClean="0"/>
              <a:t>10/24/19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CA45A-5439-9043-AB67-CC6F360403AF}" type="slidenum">
              <a:rPr lang="en-US" smtClean="0"/>
              <a:t>‹#›</a:t>
            </a:fld>
            <a:endParaRPr lang="en-US"/>
          </a:p>
        </p:txBody>
      </p:sp>
    </p:spTree>
    <p:extLst>
      <p:ext uri="{BB962C8B-B14F-4D97-AF65-F5344CB8AC3E}">
        <p14:creationId xmlns:p14="http://schemas.microsoft.com/office/powerpoint/2010/main" val="9248567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87BCA45A-5439-9043-AB67-CC6F360403AF}" type="slidenum">
              <a:rPr lang="en-US" smtClean="0"/>
              <a:t>1</a:t>
            </a:fld>
            <a:endParaRPr lang="en-US"/>
          </a:p>
        </p:txBody>
      </p:sp>
    </p:spTree>
    <p:extLst>
      <p:ext uri="{BB962C8B-B14F-4D97-AF65-F5344CB8AC3E}">
        <p14:creationId xmlns:p14="http://schemas.microsoft.com/office/powerpoint/2010/main" val="1051085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28</a:t>
            </a:fld>
            <a:endParaRPr lang="en-US"/>
          </a:p>
        </p:txBody>
      </p:sp>
    </p:spTree>
    <p:extLst>
      <p:ext uri="{BB962C8B-B14F-4D97-AF65-F5344CB8AC3E}">
        <p14:creationId xmlns:p14="http://schemas.microsoft.com/office/powerpoint/2010/main" val="2676683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31</a:t>
            </a:fld>
            <a:endParaRPr lang="en-US"/>
          </a:p>
        </p:txBody>
      </p:sp>
    </p:spTree>
    <p:extLst>
      <p:ext uri="{BB962C8B-B14F-4D97-AF65-F5344CB8AC3E}">
        <p14:creationId xmlns:p14="http://schemas.microsoft.com/office/powerpoint/2010/main" val="63114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32</a:t>
            </a:fld>
            <a:endParaRPr lang="en-US"/>
          </a:p>
        </p:txBody>
      </p:sp>
    </p:spTree>
    <p:extLst>
      <p:ext uri="{BB962C8B-B14F-4D97-AF65-F5344CB8AC3E}">
        <p14:creationId xmlns:p14="http://schemas.microsoft.com/office/powerpoint/2010/main" val="298236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33</a:t>
            </a:fld>
            <a:endParaRPr lang="en-US"/>
          </a:p>
        </p:txBody>
      </p:sp>
    </p:spTree>
    <p:extLst>
      <p:ext uri="{BB962C8B-B14F-4D97-AF65-F5344CB8AC3E}">
        <p14:creationId xmlns:p14="http://schemas.microsoft.com/office/powerpoint/2010/main" val="3264386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34</a:t>
            </a:fld>
            <a:endParaRPr lang="en-US"/>
          </a:p>
        </p:txBody>
      </p:sp>
    </p:spTree>
    <p:extLst>
      <p:ext uri="{BB962C8B-B14F-4D97-AF65-F5344CB8AC3E}">
        <p14:creationId xmlns:p14="http://schemas.microsoft.com/office/powerpoint/2010/main" val="596937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36</a:t>
            </a:fld>
            <a:endParaRPr lang="en-US"/>
          </a:p>
        </p:txBody>
      </p:sp>
    </p:spTree>
    <p:extLst>
      <p:ext uri="{BB962C8B-B14F-4D97-AF65-F5344CB8AC3E}">
        <p14:creationId xmlns:p14="http://schemas.microsoft.com/office/powerpoint/2010/main" val="3773837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38</a:t>
            </a:fld>
            <a:endParaRPr lang="en-US"/>
          </a:p>
        </p:txBody>
      </p:sp>
    </p:spTree>
    <p:extLst>
      <p:ext uri="{BB962C8B-B14F-4D97-AF65-F5344CB8AC3E}">
        <p14:creationId xmlns:p14="http://schemas.microsoft.com/office/powerpoint/2010/main" val="1092173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43</a:t>
            </a:fld>
            <a:endParaRPr lang="en-US"/>
          </a:p>
        </p:txBody>
      </p:sp>
    </p:spTree>
    <p:extLst>
      <p:ext uri="{BB962C8B-B14F-4D97-AF65-F5344CB8AC3E}">
        <p14:creationId xmlns:p14="http://schemas.microsoft.com/office/powerpoint/2010/main" val="2623037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44</a:t>
            </a:fld>
            <a:endParaRPr lang="en-US"/>
          </a:p>
        </p:txBody>
      </p:sp>
    </p:spTree>
    <p:extLst>
      <p:ext uri="{BB962C8B-B14F-4D97-AF65-F5344CB8AC3E}">
        <p14:creationId xmlns:p14="http://schemas.microsoft.com/office/powerpoint/2010/main" val="2078701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87BCA45A-5439-9043-AB67-CC6F360403AF}" type="slidenum">
              <a:rPr lang="en-US" smtClean="0"/>
              <a:t>46</a:t>
            </a:fld>
            <a:endParaRPr lang="en-US"/>
          </a:p>
        </p:txBody>
      </p:sp>
    </p:spTree>
    <p:extLst>
      <p:ext uri="{BB962C8B-B14F-4D97-AF65-F5344CB8AC3E}">
        <p14:creationId xmlns:p14="http://schemas.microsoft.com/office/powerpoint/2010/main" val="3320954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Patna: </a:t>
            </a:r>
            <a:r>
              <a:rPr lang="en-US" sz="1200" dirty="0"/>
              <a:t>1,475</a:t>
            </a:r>
            <a:r>
              <a:rPr lang="en-US" sz="1200" baseline="0" dirty="0"/>
              <a:t> </a:t>
            </a:r>
            <a:r>
              <a:rPr lang="en-US" sz="1200" dirty="0"/>
              <a:t>Formal (MBBS or Higher), 1,176 Informal (no allopathic</a:t>
            </a:r>
            <a:r>
              <a:rPr lang="en-US" sz="1200" baseline="0" dirty="0"/>
              <a:t> degree)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Mumbai: </a:t>
            </a:r>
            <a:r>
              <a:rPr lang="en-US" sz="1200" dirty="0"/>
              <a:t>3,592</a:t>
            </a:r>
            <a:r>
              <a:rPr lang="en-US" sz="1200" baseline="0" dirty="0"/>
              <a:t> AYUSH, </a:t>
            </a:r>
            <a:r>
              <a:rPr lang="en-US" sz="1200" dirty="0"/>
              <a:t>1,844 hospitals</a:t>
            </a:r>
            <a:r>
              <a:rPr lang="en-US" sz="1200" baseline="0" dirty="0"/>
              <a:t>, </a:t>
            </a:r>
            <a:r>
              <a:rPr lang="en-US" sz="1200" dirty="0"/>
              <a:t>1,709 Standalone Formal, 644 informal</a:t>
            </a:r>
          </a:p>
        </p:txBody>
      </p:sp>
      <p:sp>
        <p:nvSpPr>
          <p:cNvPr id="4" name="Slide Number Placeholder 3"/>
          <p:cNvSpPr>
            <a:spLocks noGrp="1"/>
          </p:cNvSpPr>
          <p:nvPr>
            <p:ph type="sldNum" sz="quarter" idx="5"/>
          </p:nvPr>
        </p:nvSpPr>
        <p:spPr/>
        <p:txBody>
          <a:bodyPr/>
          <a:lstStyle/>
          <a:p>
            <a:fld id="{87BCA45A-5439-9043-AB67-CC6F360403AF}" type="slidenum">
              <a:rPr lang="en-US" smtClean="0"/>
              <a:t>7</a:t>
            </a:fld>
            <a:endParaRPr lang="en-US"/>
          </a:p>
        </p:txBody>
      </p:sp>
    </p:spTree>
    <p:extLst>
      <p:ext uri="{BB962C8B-B14F-4D97-AF65-F5344CB8AC3E}">
        <p14:creationId xmlns:p14="http://schemas.microsoft.com/office/powerpoint/2010/main" val="3743921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CA45A-5439-9043-AB67-CC6F360403AF}" type="slidenum">
              <a:rPr lang="en-US" smtClean="0"/>
              <a:t>47</a:t>
            </a:fld>
            <a:endParaRPr lang="en-US"/>
          </a:p>
        </p:txBody>
      </p:sp>
    </p:spTree>
    <p:extLst>
      <p:ext uri="{BB962C8B-B14F-4D97-AF65-F5344CB8AC3E}">
        <p14:creationId xmlns:p14="http://schemas.microsoft.com/office/powerpoint/2010/main" val="1312107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48</a:t>
            </a:fld>
            <a:endParaRPr lang="en-US"/>
          </a:p>
        </p:txBody>
      </p:sp>
    </p:spTree>
    <p:extLst>
      <p:ext uri="{BB962C8B-B14F-4D97-AF65-F5344CB8AC3E}">
        <p14:creationId xmlns:p14="http://schemas.microsoft.com/office/powerpoint/2010/main" val="1117411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54</a:t>
            </a:fld>
            <a:endParaRPr lang="en-US"/>
          </a:p>
        </p:txBody>
      </p:sp>
    </p:spTree>
    <p:extLst>
      <p:ext uri="{BB962C8B-B14F-4D97-AF65-F5344CB8AC3E}">
        <p14:creationId xmlns:p14="http://schemas.microsoft.com/office/powerpoint/2010/main" val="54132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CA45A-5439-9043-AB67-CC6F360403AF}" type="slidenum">
              <a:rPr lang="en-US" smtClean="0"/>
              <a:t>55</a:t>
            </a:fld>
            <a:endParaRPr lang="en-US"/>
          </a:p>
        </p:txBody>
      </p:sp>
    </p:spTree>
    <p:extLst>
      <p:ext uri="{BB962C8B-B14F-4D97-AF65-F5344CB8AC3E}">
        <p14:creationId xmlns:p14="http://schemas.microsoft.com/office/powerpoint/2010/main" val="1421134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BCA45A-5439-9043-AB67-CC6F360403AF}" type="slidenum">
              <a:rPr lang="en-US" smtClean="0"/>
              <a:t>56</a:t>
            </a:fld>
            <a:endParaRPr lang="en-US"/>
          </a:p>
        </p:txBody>
      </p:sp>
    </p:spTree>
    <p:extLst>
      <p:ext uri="{BB962C8B-B14F-4D97-AF65-F5344CB8AC3E}">
        <p14:creationId xmlns:p14="http://schemas.microsoft.com/office/powerpoint/2010/main" val="174578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87BCA45A-5439-9043-AB67-CC6F360403AF}" type="slidenum">
              <a:rPr lang="en-US" smtClean="0"/>
              <a:t>8</a:t>
            </a:fld>
            <a:endParaRPr lang="en-US"/>
          </a:p>
        </p:txBody>
      </p:sp>
    </p:spTree>
    <p:extLst>
      <p:ext uri="{BB962C8B-B14F-4D97-AF65-F5344CB8AC3E}">
        <p14:creationId xmlns:p14="http://schemas.microsoft.com/office/powerpoint/2010/main" val="53469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BCA45A-5439-9043-AB67-CC6F360403AF}" type="slidenum">
              <a:rPr lang="en-US" smtClean="0"/>
              <a:t>11</a:t>
            </a:fld>
            <a:endParaRPr lang="en-US"/>
          </a:p>
        </p:txBody>
      </p:sp>
    </p:spTree>
    <p:extLst>
      <p:ext uri="{BB962C8B-B14F-4D97-AF65-F5344CB8AC3E}">
        <p14:creationId xmlns:p14="http://schemas.microsoft.com/office/powerpoint/2010/main" val="399123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Round 1 numbers</a:t>
            </a:r>
          </a:p>
          <a:p>
            <a:r>
              <a:rPr lang="en-US" dirty="0"/>
              <a:t>PPIA providers conditional on making action</a:t>
            </a:r>
          </a:p>
          <a:p>
            <a:r>
              <a:rPr lang="en-US" dirty="0"/>
              <a:t>Not much change across rounds (not shown)</a:t>
            </a:r>
          </a:p>
        </p:txBody>
      </p:sp>
      <p:sp>
        <p:nvSpPr>
          <p:cNvPr id="4" name="Slide Number Placeholder 3"/>
          <p:cNvSpPr>
            <a:spLocks noGrp="1"/>
          </p:cNvSpPr>
          <p:nvPr>
            <p:ph type="sldNum" sz="quarter" idx="10"/>
          </p:nvPr>
        </p:nvSpPr>
        <p:spPr/>
        <p:txBody>
          <a:bodyPr/>
          <a:lstStyle/>
          <a:p>
            <a:fld id="{87BCA45A-5439-9043-AB67-CC6F360403AF}" type="slidenum">
              <a:rPr lang="en-US" smtClean="0"/>
              <a:t>12</a:t>
            </a:fld>
            <a:endParaRPr lang="en-US"/>
          </a:p>
        </p:txBody>
      </p:sp>
    </p:spTree>
    <p:extLst>
      <p:ext uri="{BB962C8B-B14F-4D97-AF65-F5344CB8AC3E}">
        <p14:creationId xmlns:p14="http://schemas.microsoft.com/office/powerpoint/2010/main" val="2436907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14</a:t>
            </a:fld>
            <a:endParaRPr lang="en-US"/>
          </a:p>
        </p:txBody>
      </p:sp>
    </p:spTree>
    <p:extLst>
      <p:ext uri="{BB962C8B-B14F-4D97-AF65-F5344CB8AC3E}">
        <p14:creationId xmlns:p14="http://schemas.microsoft.com/office/powerpoint/2010/main" val="4111675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15</a:t>
            </a:fld>
            <a:endParaRPr lang="en-US"/>
          </a:p>
        </p:txBody>
      </p:sp>
    </p:spTree>
    <p:extLst>
      <p:ext uri="{BB962C8B-B14F-4D97-AF65-F5344CB8AC3E}">
        <p14:creationId xmlns:p14="http://schemas.microsoft.com/office/powerpoint/2010/main" val="441274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After controlling for cases and including fixed effects,</a:t>
            </a:r>
            <a:r>
              <a:rPr lang="en-US" sz="1400" baseline="0" dirty="0"/>
              <a:t> </a:t>
            </a:r>
            <a:r>
              <a:rPr lang="en-US" sz="1400" dirty="0"/>
              <a:t>estimates of the program impact show increases in:</a:t>
            </a:r>
          </a:p>
          <a:p>
            <a:pPr marL="285750" indent="-285750">
              <a:buFont typeface="Arial"/>
              <a:buChar char="•"/>
            </a:pPr>
            <a:r>
              <a:rPr lang="en-US" dirty="0"/>
              <a:t>Correct case management by at least 22 p.p. from 43%</a:t>
            </a:r>
          </a:p>
          <a:p>
            <a:pPr marL="285750" indent="-285750">
              <a:buFont typeface="Arial"/>
              <a:buChar char="•"/>
            </a:pPr>
            <a:r>
              <a:rPr lang="en-US" dirty="0"/>
              <a:t>CXR by at least 11 p.p. from 62%</a:t>
            </a:r>
          </a:p>
          <a:p>
            <a:pPr marL="285750" indent="-285750">
              <a:buFont typeface="Arial"/>
              <a:buChar char="•"/>
            </a:pPr>
            <a:r>
              <a:rPr lang="en-US" dirty="0"/>
              <a:t>Sputum AFB by at least 19 p.p. from 27%</a:t>
            </a:r>
          </a:p>
          <a:p>
            <a:pPr marL="285750" indent="-285750">
              <a:buFont typeface="Arial"/>
              <a:buChar char="•"/>
            </a:pPr>
            <a:r>
              <a:rPr lang="en-US" dirty="0" err="1"/>
              <a:t>Xpert</a:t>
            </a:r>
            <a:r>
              <a:rPr lang="en-US" dirty="0"/>
              <a:t> MTB/RIF by at least 22 p.p. from 4%</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7BCA45A-5439-9043-AB67-CC6F360403AF}" type="slidenum">
              <a:rPr lang="en-US" smtClean="0"/>
              <a:t>17</a:t>
            </a:fld>
            <a:endParaRPr lang="en-US"/>
          </a:p>
        </p:txBody>
      </p:sp>
    </p:spTree>
    <p:extLst>
      <p:ext uri="{BB962C8B-B14F-4D97-AF65-F5344CB8AC3E}">
        <p14:creationId xmlns:p14="http://schemas.microsoft.com/office/powerpoint/2010/main" val="1723424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BCA45A-5439-9043-AB67-CC6F360403AF}" type="slidenum">
              <a:rPr lang="en-US" smtClean="0"/>
              <a:t>27</a:t>
            </a:fld>
            <a:endParaRPr lang="en-US"/>
          </a:p>
        </p:txBody>
      </p:sp>
    </p:spTree>
    <p:extLst>
      <p:ext uri="{BB962C8B-B14F-4D97-AF65-F5344CB8AC3E}">
        <p14:creationId xmlns:p14="http://schemas.microsoft.com/office/powerpoint/2010/main" val="37206719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91070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91070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3 Nov 2019</a:t>
            </a:r>
            <a:endParaRPr lang="en-US" dirty="0"/>
          </a:p>
        </p:txBody>
      </p:sp>
      <p:sp>
        <p:nvSpPr>
          <p:cNvPr id="5" name="Footer Placeholder 4"/>
          <p:cNvSpPr>
            <a:spLocks noGrp="1"/>
          </p:cNvSpPr>
          <p:nvPr>
            <p:ph type="ftr" sz="quarter" idx="11"/>
          </p:nvPr>
        </p:nvSpPr>
        <p:spPr/>
        <p:txBody>
          <a:bodyPr/>
          <a:lstStyle/>
          <a:p>
            <a:r>
              <a:rPr lang="en-US" dirty="0"/>
              <a:t>www.qutubproject.org</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47934" y="5022890"/>
            <a:ext cx="3911137" cy="1151459"/>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486476" y="5677736"/>
            <a:ext cx="1184148" cy="564595"/>
          </a:xfrm>
          <a:prstGeom prst="rect">
            <a:avLst/>
          </a:prstGeom>
        </p:spPr>
      </p:pic>
      <p:sp>
        <p:nvSpPr>
          <p:cNvPr id="14" name="Rectangle 13">
            <a:extLst>
              <a:ext uri="{FF2B5EF4-FFF2-40B4-BE49-F238E27FC236}">
                <a16:creationId xmlns:a16="http://schemas.microsoft.com/office/drawing/2014/main" id="{BBAC851B-5A24-4C43-9EC2-0F666786884E}"/>
              </a:ext>
            </a:extLst>
          </p:cNvPr>
          <p:cNvSpPr/>
          <p:nvPr userDrawn="1"/>
        </p:nvSpPr>
        <p:spPr>
          <a:xfrm>
            <a:off x="2333415" y="4824578"/>
            <a:ext cx="3061545" cy="853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AE9A555-2360-1C48-8C40-7375CFB6CE0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438645" y="4837307"/>
            <a:ext cx="2004060" cy="1413051"/>
          </a:xfrm>
          <a:prstGeom prst="rect">
            <a:avLst/>
          </a:prstGeom>
        </p:spPr>
      </p:pic>
      <p:pic>
        <p:nvPicPr>
          <p:cNvPr id="15" name="Picture 14">
            <a:extLst>
              <a:ext uri="{FF2B5EF4-FFF2-40B4-BE49-F238E27FC236}">
                <a16:creationId xmlns:a16="http://schemas.microsoft.com/office/drawing/2014/main" id="{8FB57344-AFA9-A64D-BAF4-2F799BF6DEF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864187" y="4983602"/>
            <a:ext cx="1056138" cy="53511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91070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91070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3 Nov 2019</a:t>
            </a:r>
            <a:endParaRPr lang="en-US" dirty="0"/>
          </a:p>
        </p:txBody>
      </p:sp>
      <p:sp>
        <p:nvSpPr>
          <p:cNvPr id="5" name="Footer Placeholder 4"/>
          <p:cNvSpPr>
            <a:spLocks noGrp="1"/>
          </p:cNvSpPr>
          <p:nvPr>
            <p:ph type="ftr" sz="quarter" idx="11"/>
          </p:nvPr>
        </p:nvSpPr>
        <p:spPr/>
        <p:txBody>
          <a:bodyPr/>
          <a:lstStyle/>
          <a:p>
            <a:r>
              <a:rPr lang="en-US" dirty="0"/>
              <a:t>www.qutubproject.org</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457200" indent="-457200">
              <a:buFont typeface="+mj-lt"/>
              <a:buAutoNum type="arabicPeriod"/>
              <a:defRPr/>
            </a:lvl1pPr>
            <a:lvl2pPr marL="544068" indent="-342900">
              <a:buFont typeface="+mj-lt"/>
              <a:buAutoNum type="alphaLcPeriod"/>
              <a:defRPr/>
            </a:lvl2pPr>
            <a:lvl3pPr marL="726948" indent="-342900">
              <a:buFont typeface="+mj-lt"/>
              <a:buAutoNum type="alphaLcPeriod"/>
              <a:defRPr/>
            </a:lvl3pPr>
            <a:lvl4pPr marL="909828" indent="-342900">
              <a:buFont typeface="+mj-lt"/>
              <a:buAutoNum type="alphaLcPeriod"/>
              <a:defRPr/>
            </a:lvl4pPr>
            <a:lvl5pPr marL="1092708" indent="-342900">
              <a:buFont typeface="+mj-lt"/>
              <a:buAutoNum type="alphaLcPerio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3 Nov 2019</a:t>
            </a:r>
            <a:endParaRPr lang="en-US" dirty="0"/>
          </a:p>
        </p:txBody>
      </p:sp>
      <p:sp>
        <p:nvSpPr>
          <p:cNvPr id="5" name="Footer Placeholder 4"/>
          <p:cNvSpPr>
            <a:spLocks noGrp="1"/>
          </p:cNvSpPr>
          <p:nvPr>
            <p:ph type="ftr" sz="quarter" idx="11"/>
          </p:nvPr>
        </p:nvSpPr>
        <p:spPr/>
        <p:txBody>
          <a:bodyPr/>
          <a:lstStyle/>
          <a:p>
            <a:r>
              <a:rPr lang="en-US" dirty="0"/>
              <a:t>www.qutubproject.org</a:t>
            </a:r>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lvl1pPr marL="0" indent="0">
              <a:buNone/>
              <a:defRPr>
                <a:solidFill>
                  <a:schemeClr val="tx1"/>
                </a:solidFill>
              </a:defRPr>
            </a:lvl1pPr>
            <a:lvl2pPr marL="201168" indent="0">
              <a:buNone/>
              <a:defRPr>
                <a:solidFill>
                  <a:schemeClr val="tx1"/>
                </a:solidFill>
              </a:defRPr>
            </a:lvl2pPr>
            <a:lvl3pPr marL="384048" indent="0">
              <a:buNone/>
              <a:defRPr>
                <a:solidFill>
                  <a:schemeClr val="tx1"/>
                </a:solidFill>
              </a:defRPr>
            </a:lvl3pPr>
            <a:lvl4pPr marL="566928" indent="0">
              <a:buNone/>
              <a:defRPr>
                <a:solidFill>
                  <a:schemeClr val="tx1"/>
                </a:solidFill>
              </a:defRPr>
            </a:lvl4pPr>
            <a:lvl5pPr marL="749808"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lvl1pPr marL="0" indent="0">
              <a:buNone/>
              <a:defRPr>
                <a:solidFill>
                  <a:schemeClr val="tx1"/>
                </a:solidFill>
              </a:defRPr>
            </a:lvl1pPr>
            <a:lvl2pPr marL="201168" indent="0">
              <a:buNone/>
              <a:defRPr>
                <a:solidFill>
                  <a:schemeClr val="tx1"/>
                </a:solidFill>
              </a:defRPr>
            </a:lvl2pPr>
            <a:lvl3pPr marL="384048" indent="0">
              <a:buNone/>
              <a:defRPr>
                <a:solidFill>
                  <a:schemeClr val="tx1"/>
                </a:solidFill>
              </a:defRPr>
            </a:lvl3pPr>
            <a:lvl4pPr marL="566928" indent="0">
              <a:buNone/>
              <a:defRPr>
                <a:solidFill>
                  <a:schemeClr val="tx1"/>
                </a:solidFill>
              </a:defRPr>
            </a:lvl4pPr>
            <a:lvl5pPr marL="749808"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3 Nov 2019</a:t>
            </a:r>
            <a:endParaRPr lang="en-US" dirty="0"/>
          </a:p>
        </p:txBody>
      </p:sp>
      <p:sp>
        <p:nvSpPr>
          <p:cNvPr id="6" name="Footer Placeholder 5"/>
          <p:cNvSpPr>
            <a:spLocks noGrp="1"/>
          </p:cNvSpPr>
          <p:nvPr>
            <p:ph type="ftr" sz="quarter" idx="11"/>
          </p:nvPr>
        </p:nvSpPr>
        <p:spPr/>
        <p:txBody>
          <a:bodyPr/>
          <a:lstStyle/>
          <a:p>
            <a:r>
              <a:rPr lang="en-US" dirty="0"/>
              <a:t>www.qutubproject.org</a:t>
            </a: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lgn="ctr">
              <a:buNone/>
              <a:defRPr sz="2000" b="0"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lgn="ctr">
              <a:buNone/>
              <a:defRPr sz="2000" b="0"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3 Nov 2019</a:t>
            </a:r>
            <a:endParaRPr lang="en-US" dirty="0"/>
          </a:p>
        </p:txBody>
      </p:sp>
      <p:sp>
        <p:nvSpPr>
          <p:cNvPr id="8" name="Footer Placeholder 7"/>
          <p:cNvSpPr>
            <a:spLocks noGrp="1"/>
          </p:cNvSpPr>
          <p:nvPr>
            <p:ph type="ftr" sz="quarter" idx="11"/>
          </p:nvPr>
        </p:nvSpPr>
        <p:spPr/>
        <p:txBody>
          <a:bodyPr/>
          <a:lstStyle/>
          <a:p>
            <a:r>
              <a:rPr lang="en-US" dirty="0"/>
              <a:t>www.qutubproject.org</a:t>
            </a:r>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3 Nov 2019</a:t>
            </a:r>
            <a:endParaRPr lang="en-US" dirty="0"/>
          </a:p>
        </p:txBody>
      </p:sp>
      <p:sp>
        <p:nvSpPr>
          <p:cNvPr id="4" name="Footer Placeholder 3"/>
          <p:cNvSpPr>
            <a:spLocks noGrp="1"/>
          </p:cNvSpPr>
          <p:nvPr>
            <p:ph type="ftr" sz="quarter" idx="11"/>
          </p:nvPr>
        </p:nvSpPr>
        <p:spPr/>
        <p:txBody>
          <a:bodyPr/>
          <a:lstStyle/>
          <a:p>
            <a:r>
              <a:rPr lang="en-US" dirty="0"/>
              <a:t>www.qutubproject.org</a:t>
            </a:r>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3 Nov 2019</a:t>
            </a:r>
            <a:endParaRPr lang="en-US" dirty="0"/>
          </a:p>
        </p:txBody>
      </p:sp>
      <p:sp>
        <p:nvSpPr>
          <p:cNvPr id="4" name="Footer Placeholder 3"/>
          <p:cNvSpPr>
            <a:spLocks noGrp="1"/>
          </p:cNvSpPr>
          <p:nvPr>
            <p:ph type="ftr" sz="quarter" idx="11"/>
          </p:nvPr>
        </p:nvSpPr>
        <p:spPr/>
        <p:txBody>
          <a:bodyPr/>
          <a:lstStyle/>
          <a:p>
            <a:r>
              <a:rPr lang="en-US" dirty="0"/>
              <a:t>www.qutubproject.org</a:t>
            </a:r>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
        <p:nvSpPr>
          <p:cNvPr id="8" name="Rectangle 7"/>
          <p:cNvSpPr/>
          <p:nvPr userDrawn="1"/>
        </p:nvSpPr>
        <p:spPr>
          <a:xfrm>
            <a:off x="885825" y="1585913"/>
            <a:ext cx="10544175" cy="271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p:cNvSpPr/>
          <p:nvPr userDrawn="1"/>
        </p:nvSpPr>
        <p:spPr>
          <a:xfrm>
            <a:off x="4200511" y="116137"/>
            <a:ext cx="7858140" cy="6231931"/>
          </a:xfrm>
          <a:prstGeom prst="rect">
            <a:avLst/>
          </a:prstGeom>
          <a:solidFill>
            <a:schemeClr val="lt1"/>
          </a:solidFill>
          <a:ln>
            <a:solidFill>
              <a:schemeClr val="tx1"/>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6" y="0"/>
            <a:ext cx="4050791" cy="6858000"/>
          </a:xfrm>
          <a:prstGeom prst="rect">
            <a:avLst/>
          </a:prstGeom>
          <a:solidFill>
            <a:srgbClr val="91070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rgbClr val="91070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1515676"/>
          </a:xfrm>
        </p:spPr>
        <p:txBody>
          <a:bodyPr anchor="t">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433278" y="258554"/>
            <a:ext cx="7312032" cy="59217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143125"/>
            <a:ext cx="3200400" cy="4162079"/>
          </a:xfrm>
        </p:spPr>
        <p:txBody>
          <a:bodyPr lIns="91440" rIns="91440">
            <a:normAutofit/>
          </a:bodyPr>
          <a:lstStyle>
            <a:lvl1pPr marL="0" indent="0">
              <a:buClr>
                <a:schemeClr val="bg1"/>
              </a:buClr>
              <a:buFontTx/>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3192088" cy="365125"/>
          </a:xfrm>
        </p:spPr>
        <p:txBody>
          <a:bodyPr/>
          <a:lstStyle>
            <a:lvl1pPr algn="l">
              <a:defRPr/>
            </a:lvl1pPr>
          </a:lstStyle>
          <a:p>
            <a:r>
              <a:rPr lang="en-US"/>
              <a:t>3 Nov 2019</a:t>
            </a:r>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1"/>
                </a:solidFill>
              </a:defRPr>
            </a:lvl1pPr>
          </a:lstStyle>
          <a:p>
            <a:r>
              <a:rPr lang="en-US" dirty="0"/>
              <a:t>www.qutubproject.org</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rgbClr val="91070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rgbClr val="91070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Helvetica" charset="0"/>
                <a:ea typeface="Helvetica" charset="0"/>
                <a:cs typeface="Helvetica" charset="0"/>
              </a:defRPr>
            </a:lvl1pPr>
          </a:lstStyle>
          <a:p>
            <a:r>
              <a:rPr lang="en-US"/>
              <a:t>3 Nov 2019</a:t>
            </a:r>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none" baseline="0">
                <a:solidFill>
                  <a:srgbClr val="FFFFFF"/>
                </a:solidFill>
                <a:latin typeface="Helvetica" charset="0"/>
                <a:ea typeface="Helvetica" charset="0"/>
                <a:cs typeface="Helvetica" charset="0"/>
              </a:defRPr>
            </a:lvl1pPr>
          </a:lstStyle>
          <a:p>
            <a:r>
              <a:rPr lang="en-US" dirty="0"/>
              <a:t>www.qutubproject.org</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Helvetica" charset="0"/>
                <a:ea typeface="Helvetica" charset="0"/>
                <a:cs typeface="Helvetica" charset="0"/>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2" r:id="rId2"/>
    <p:sldLayoutId id="2147483660" r:id="rId3"/>
    <p:sldLayoutId id="2147483652" r:id="rId4"/>
    <p:sldLayoutId id="2147483653" r:id="rId5"/>
    <p:sldLayoutId id="2147483654" r:id="rId6"/>
    <p:sldLayoutId id="2147483661" r:id="rId7"/>
    <p:sldLayoutId id="2147483656" r:id="rId8"/>
  </p:sldLayoutIdLst>
  <p:hf hdr="0"/>
  <p:txStyles>
    <p:titleStyle>
      <a:lvl1pPr algn="l" defTabSz="914400" rtl="0" eaLnBrk="1" latinLnBrk="0" hangingPunct="1">
        <a:lnSpc>
          <a:spcPct val="85000"/>
        </a:lnSpc>
        <a:spcBef>
          <a:spcPct val="0"/>
        </a:spcBef>
        <a:buNone/>
        <a:defRPr sz="4800" kern="1200" spc="-50" baseline="0">
          <a:solidFill>
            <a:schemeClr val="tx1"/>
          </a:solidFill>
          <a:latin typeface="Helvetica" charset="0"/>
          <a:ea typeface="Helvetica" charset="0"/>
          <a:cs typeface="Helvetica" charset="0"/>
        </a:defRPr>
      </a:lvl1pPr>
    </p:titleStyle>
    <p:bodyStyle>
      <a:lvl1pPr marL="91440" indent="-91440" algn="l" defTabSz="914400" rtl="0" eaLnBrk="1" latinLnBrk="0" hangingPunct="1">
        <a:lnSpc>
          <a:spcPct val="90000"/>
        </a:lnSpc>
        <a:spcBef>
          <a:spcPts val="1200"/>
        </a:spcBef>
        <a:spcAft>
          <a:spcPts val="200"/>
        </a:spcAft>
        <a:buClr>
          <a:schemeClr val="tx1"/>
        </a:buClr>
        <a:buSzPct val="100000"/>
        <a:buFont typeface="Arial" charset="0"/>
        <a:buChar char="•"/>
        <a:defRPr sz="2000" kern="1200">
          <a:solidFill>
            <a:schemeClr val="tx1"/>
          </a:solidFill>
          <a:latin typeface="Helvetica" charset="0"/>
          <a:ea typeface="Helvetica" charset="0"/>
          <a:cs typeface="Helvetica" charset="0"/>
        </a:defRPr>
      </a:lvl1pPr>
      <a:lvl2pPr marL="384048" indent="-182880" algn="l" defTabSz="914400" rtl="0" eaLnBrk="1" latinLnBrk="0" hangingPunct="1">
        <a:lnSpc>
          <a:spcPct val="90000"/>
        </a:lnSpc>
        <a:spcBef>
          <a:spcPts val="200"/>
        </a:spcBef>
        <a:spcAft>
          <a:spcPts val="400"/>
        </a:spcAft>
        <a:buClr>
          <a:schemeClr val="tx1"/>
        </a:buClr>
        <a:buFont typeface="Arial" charset="0"/>
        <a:buChar char="•"/>
        <a:defRPr sz="1800" kern="1200">
          <a:solidFill>
            <a:schemeClr val="tx1"/>
          </a:solidFill>
          <a:latin typeface="Helvetica" charset="0"/>
          <a:ea typeface="Helvetica" charset="0"/>
          <a:cs typeface="Helvetica" charset="0"/>
        </a:defRPr>
      </a:lvl2pPr>
      <a:lvl3pPr marL="566928" indent="-182880" algn="l" defTabSz="914400" rtl="0" eaLnBrk="1" latinLnBrk="0" hangingPunct="1">
        <a:lnSpc>
          <a:spcPct val="90000"/>
        </a:lnSpc>
        <a:spcBef>
          <a:spcPts val="200"/>
        </a:spcBef>
        <a:spcAft>
          <a:spcPts val="400"/>
        </a:spcAft>
        <a:buClr>
          <a:schemeClr val="tx1"/>
        </a:buClr>
        <a:buFont typeface="Arial" charset="0"/>
        <a:buChar char="•"/>
        <a:defRPr sz="1400" kern="1200">
          <a:solidFill>
            <a:schemeClr val="tx1"/>
          </a:solidFill>
          <a:latin typeface="Helvetica" charset="0"/>
          <a:ea typeface="Helvetica" charset="0"/>
          <a:cs typeface="Helvetica" charset="0"/>
        </a:defRPr>
      </a:lvl3pPr>
      <a:lvl4pPr marL="749808" indent="-182880" algn="l" defTabSz="914400" rtl="0" eaLnBrk="1" latinLnBrk="0" hangingPunct="1">
        <a:lnSpc>
          <a:spcPct val="90000"/>
        </a:lnSpc>
        <a:spcBef>
          <a:spcPts val="200"/>
        </a:spcBef>
        <a:spcAft>
          <a:spcPts val="400"/>
        </a:spcAft>
        <a:buClr>
          <a:schemeClr val="tx1"/>
        </a:buClr>
        <a:buFont typeface="Arial" charset="0"/>
        <a:buChar char="•"/>
        <a:defRPr sz="1400" kern="1200">
          <a:solidFill>
            <a:schemeClr val="tx1"/>
          </a:solidFill>
          <a:latin typeface="Helvetica" charset="0"/>
          <a:ea typeface="Helvetica" charset="0"/>
          <a:cs typeface="Helvetica" charset="0"/>
        </a:defRPr>
      </a:lvl4pPr>
      <a:lvl5pPr marL="932688" indent="-182880" algn="l" defTabSz="914400" rtl="0" eaLnBrk="1" latinLnBrk="0" hangingPunct="1">
        <a:lnSpc>
          <a:spcPct val="90000"/>
        </a:lnSpc>
        <a:spcBef>
          <a:spcPts val="200"/>
        </a:spcBef>
        <a:spcAft>
          <a:spcPts val="400"/>
        </a:spcAft>
        <a:buClr>
          <a:schemeClr val="tx1"/>
        </a:buClr>
        <a:buFont typeface="Arial" charset="0"/>
        <a:buChar char="•"/>
        <a:defRPr sz="1400" kern="1200">
          <a:solidFill>
            <a:schemeClr val="tx1"/>
          </a:solidFill>
          <a:latin typeface="Helvetica" charset="0"/>
          <a:ea typeface="Helvetica" charset="0"/>
          <a:cs typeface="Helvetica"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2.tiff"/><Relationship Id="rId4" Type="http://schemas.openxmlformats.org/officeDocument/2006/relationships/image" Target="../media/image31.tiff"/></Relationships>
</file>

<file path=ppt/slides/_rels/slide2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ctrTitle"/>
          </p:nvPr>
        </p:nvSpPr>
        <p:spPr>
          <a:xfrm>
            <a:off x="1145312" y="1616990"/>
            <a:ext cx="11110933" cy="2228304"/>
          </a:xfrm>
        </p:spPr>
        <p:txBody>
          <a:bodyPr>
            <a:normAutofit/>
          </a:bodyPr>
          <a:lstStyle/>
          <a:p>
            <a:r>
              <a:rPr lang="en-US" sz="5400" b="1" dirty="0"/>
              <a:t>Measuring and Improving the Quality of TB Care in India</a:t>
            </a:r>
            <a:br>
              <a:rPr lang="en-US" sz="5400" dirty="0"/>
            </a:br>
            <a:r>
              <a:rPr lang="en-US" sz="900" dirty="0"/>
              <a:t> </a:t>
            </a:r>
            <a:br>
              <a:rPr lang="en-US" sz="5400" dirty="0"/>
            </a:br>
            <a:r>
              <a:rPr lang="en-US" sz="4000" dirty="0"/>
              <a:t>Lessons from the </a:t>
            </a:r>
            <a:r>
              <a:rPr lang="en-US" sz="4000" dirty="0" err="1"/>
              <a:t>QuTUB</a:t>
            </a:r>
            <a:r>
              <a:rPr lang="en-US" sz="4000" dirty="0"/>
              <a:t> Project</a:t>
            </a:r>
          </a:p>
        </p:txBody>
      </p:sp>
      <p:sp>
        <p:nvSpPr>
          <p:cNvPr id="13" name="TextBox 12"/>
          <p:cNvSpPr txBox="1"/>
          <p:nvPr/>
        </p:nvSpPr>
        <p:spPr>
          <a:xfrm>
            <a:off x="0" y="6457308"/>
            <a:ext cx="1845955" cy="369332"/>
          </a:xfrm>
          <a:prstGeom prst="rect">
            <a:avLst/>
          </a:prstGeom>
          <a:noFill/>
        </p:spPr>
        <p:txBody>
          <a:bodyPr wrap="none" rtlCol="0">
            <a:spAutoFit/>
          </a:bodyPr>
          <a:lstStyle/>
          <a:p>
            <a:r>
              <a:rPr lang="en-US" i="1" dirty="0">
                <a:solidFill>
                  <a:schemeClr val="bg1"/>
                </a:solidFill>
              </a:rPr>
              <a:t>3 November 2019</a:t>
            </a:r>
          </a:p>
        </p:txBody>
      </p:sp>
      <p:pic>
        <p:nvPicPr>
          <p:cNvPr id="3" name="Picture 2" descr="A close up of a logo&#10;&#10;Description automatically generated">
            <a:extLst>
              <a:ext uri="{FF2B5EF4-FFF2-40B4-BE49-F238E27FC236}">
                <a16:creationId xmlns:a16="http://schemas.microsoft.com/office/drawing/2014/main" id="{4C8EC042-9CC8-44AB-97CD-40C1B4D3DC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54685" y="4889806"/>
            <a:ext cx="2477674" cy="793032"/>
          </a:xfrm>
          <a:prstGeom prst="rect">
            <a:avLst/>
          </a:prstGeom>
        </p:spPr>
      </p:pic>
      <p:pic>
        <p:nvPicPr>
          <p:cNvPr id="1026" name="Picture 2" descr="Image result for bill and melinda gates foundation">
            <a:extLst>
              <a:ext uri="{FF2B5EF4-FFF2-40B4-BE49-F238E27FC236}">
                <a16:creationId xmlns:a16="http://schemas.microsoft.com/office/drawing/2014/main" id="{F6D2555D-1F4E-44C0-A4F3-E457C8D7ACD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723324" y="5509369"/>
            <a:ext cx="2061274" cy="758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463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9DE3-DAE8-0A41-B5AA-1EBCE05E02FB}"/>
              </a:ext>
            </a:extLst>
          </p:cNvPr>
          <p:cNvSpPr>
            <a:spLocks noGrp="1"/>
          </p:cNvSpPr>
          <p:nvPr>
            <p:ph type="ctrTitle"/>
          </p:nvPr>
        </p:nvSpPr>
        <p:spPr/>
        <p:txBody>
          <a:bodyPr/>
          <a:lstStyle/>
          <a:p>
            <a:r>
              <a:rPr lang="en-US" dirty="0"/>
              <a:t>Patna</a:t>
            </a:r>
          </a:p>
        </p:txBody>
      </p:sp>
      <p:sp>
        <p:nvSpPr>
          <p:cNvPr id="3" name="Subtitle 2">
            <a:extLst>
              <a:ext uri="{FF2B5EF4-FFF2-40B4-BE49-F238E27FC236}">
                <a16:creationId xmlns:a16="http://schemas.microsoft.com/office/drawing/2014/main" id="{A036E705-9C5B-A642-B7E1-C544F0C6ACF4}"/>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466D83A7-9BDE-BE42-8325-2FB40767E717}"/>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E3583FF4-3EAF-B447-B803-FE96ACCECC9B}"/>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BA518C3C-E440-1A42-90AD-8BEFC23F2A22}"/>
              </a:ext>
            </a:extLst>
          </p:cNvPr>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671782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Patna:</a:t>
            </a:r>
            <a:br>
              <a:rPr lang="en-US" dirty="0"/>
            </a:br>
            <a:r>
              <a:rPr lang="en-US" dirty="0"/>
              <a:t>Program data suggests large effects</a:t>
            </a:r>
          </a:p>
        </p:txBody>
      </p:sp>
      <p:pic>
        <p:nvPicPr>
          <p:cNvPr id="5" name="Content Placeholder 4"/>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97757" y="1846263"/>
            <a:ext cx="10056812" cy="4022725"/>
          </a:xfrm>
        </p:spPr>
      </p:pic>
      <p:sp>
        <p:nvSpPr>
          <p:cNvPr id="3" name="Date Placeholder 2">
            <a:extLst>
              <a:ext uri="{FF2B5EF4-FFF2-40B4-BE49-F238E27FC236}">
                <a16:creationId xmlns:a16="http://schemas.microsoft.com/office/drawing/2014/main" id="{84E8C61C-428E-B344-9472-79621FA66795}"/>
              </a:ext>
            </a:extLst>
          </p:cNvPr>
          <p:cNvSpPr>
            <a:spLocks noGrp="1"/>
          </p:cNvSpPr>
          <p:nvPr>
            <p:ph type="dt" sz="half" idx="10"/>
          </p:nvPr>
        </p:nvSpPr>
        <p:spPr/>
        <p:txBody>
          <a:bodyPr/>
          <a:lstStyle/>
          <a:p>
            <a:r>
              <a:rPr lang="en-US"/>
              <a:t>3 Nov 2019</a:t>
            </a:r>
            <a:endParaRPr lang="en-US" dirty="0"/>
          </a:p>
        </p:txBody>
      </p:sp>
      <p:sp>
        <p:nvSpPr>
          <p:cNvPr id="4" name="Footer Placeholder 3">
            <a:extLst>
              <a:ext uri="{FF2B5EF4-FFF2-40B4-BE49-F238E27FC236}">
                <a16:creationId xmlns:a16="http://schemas.microsoft.com/office/drawing/2014/main" id="{141904F8-DCAC-B44E-A047-792D0D838580}"/>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0A74BC71-B7BB-DA4D-B91A-08A4D048FB44}"/>
              </a:ext>
            </a:extLst>
          </p:cNvPr>
          <p:cNvSpPr>
            <a:spLocks noGrp="1"/>
          </p:cNvSpPr>
          <p:nvPr>
            <p:ph type="sldNum" sz="quarter" idx="12"/>
          </p:nvPr>
        </p:nvSpPr>
        <p:spPr/>
        <p:txBody>
          <a:bodyPr/>
          <a:lstStyle/>
          <a:p>
            <a:fld id="{6113E31D-E2AB-40D1-8B51-AFA5AFEF393A}" type="slidenum">
              <a:rPr lang="en-US" smtClean="0"/>
              <a:t>11</a:t>
            </a:fld>
            <a:endParaRPr lang="en-US" dirty="0"/>
          </a:p>
        </p:txBody>
      </p:sp>
    </p:spTree>
    <p:extLst>
      <p:ext uri="{BB962C8B-B14F-4D97-AF65-F5344CB8AC3E}">
        <p14:creationId xmlns:p14="http://schemas.microsoft.com/office/powerpoint/2010/main" val="2291935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956023-B28C-F84E-850E-F3BF37205DBC}"/>
              </a:ext>
            </a:extLst>
          </p:cNvPr>
          <p:cNvSpPr/>
          <p:nvPr/>
        </p:nvSpPr>
        <p:spPr>
          <a:xfrm>
            <a:off x="6217285" y="2504311"/>
            <a:ext cx="4995198" cy="390610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6AB450A-B3EB-7043-B83B-DAD08D25319A}"/>
              </a:ext>
            </a:extLst>
          </p:cNvPr>
          <p:cNvSpPr/>
          <p:nvPr/>
        </p:nvSpPr>
        <p:spPr>
          <a:xfrm>
            <a:off x="1024128" y="2504311"/>
            <a:ext cx="5010912" cy="390610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DD811C-626E-B848-9130-7B762C4FCD60}"/>
              </a:ext>
            </a:extLst>
          </p:cNvPr>
          <p:cNvSpPr>
            <a:spLocks noGrp="1"/>
          </p:cNvSpPr>
          <p:nvPr>
            <p:ph type="title"/>
          </p:nvPr>
        </p:nvSpPr>
        <p:spPr/>
        <p:txBody>
          <a:bodyPr>
            <a:normAutofit fontScale="90000"/>
          </a:bodyPr>
          <a:lstStyle/>
          <a:p>
            <a:br>
              <a:rPr lang="en-US" dirty="0"/>
            </a:br>
            <a:r>
              <a:rPr lang="en-US" dirty="0"/>
              <a:t>Patna &amp; Mumbai:</a:t>
            </a:r>
            <a:br>
              <a:rPr lang="en-US" dirty="0"/>
            </a:br>
            <a:r>
              <a:rPr lang="en-US" dirty="0"/>
              <a:t>Use of services was low in SP study</a:t>
            </a:r>
          </a:p>
        </p:txBody>
      </p:sp>
      <p:sp>
        <p:nvSpPr>
          <p:cNvPr id="3" name="Text Placeholder 2">
            <a:extLst>
              <a:ext uri="{FF2B5EF4-FFF2-40B4-BE49-F238E27FC236}">
                <a16:creationId xmlns:a16="http://schemas.microsoft.com/office/drawing/2014/main" id="{5E149490-D40A-694C-95B6-6DA2789DEAC0}"/>
              </a:ext>
            </a:extLst>
          </p:cNvPr>
          <p:cNvSpPr>
            <a:spLocks noGrp="1"/>
          </p:cNvSpPr>
          <p:nvPr>
            <p:ph type="body" idx="1"/>
          </p:nvPr>
        </p:nvSpPr>
        <p:spPr>
          <a:xfrm>
            <a:off x="1097280" y="1764407"/>
            <a:ext cx="4937760" cy="736282"/>
          </a:xfrm>
        </p:spPr>
        <p:txBody>
          <a:bodyPr/>
          <a:lstStyle/>
          <a:p>
            <a:r>
              <a:rPr lang="en-US" dirty="0"/>
              <a:t>Patna: Vouchers + financial incentives </a:t>
            </a:r>
          </a:p>
        </p:txBody>
      </p:sp>
      <p:sp>
        <p:nvSpPr>
          <p:cNvPr id="5" name="Text Placeholder 4">
            <a:extLst>
              <a:ext uri="{FF2B5EF4-FFF2-40B4-BE49-F238E27FC236}">
                <a16:creationId xmlns:a16="http://schemas.microsoft.com/office/drawing/2014/main" id="{6AA737A2-BB2A-2848-9DDA-C22F6296A9E5}"/>
              </a:ext>
            </a:extLst>
          </p:cNvPr>
          <p:cNvSpPr>
            <a:spLocks noGrp="1"/>
          </p:cNvSpPr>
          <p:nvPr>
            <p:ph type="body" sz="quarter" idx="3"/>
          </p:nvPr>
        </p:nvSpPr>
        <p:spPr>
          <a:xfrm>
            <a:off x="6217920" y="1764407"/>
            <a:ext cx="4937760" cy="736282"/>
          </a:xfrm>
        </p:spPr>
        <p:txBody>
          <a:bodyPr/>
          <a:lstStyle/>
          <a:p>
            <a:r>
              <a:rPr lang="en-US" dirty="0"/>
              <a:t>Mumbai: Vouchers (no incentives)</a:t>
            </a:r>
          </a:p>
        </p:txBody>
      </p:sp>
      <p:sp>
        <p:nvSpPr>
          <p:cNvPr id="7" name="Date Placeholder 6">
            <a:extLst>
              <a:ext uri="{FF2B5EF4-FFF2-40B4-BE49-F238E27FC236}">
                <a16:creationId xmlns:a16="http://schemas.microsoft.com/office/drawing/2014/main" id="{1B44D816-97B1-2D4A-8CEA-57461BE74152}"/>
              </a:ext>
            </a:extLst>
          </p:cNvPr>
          <p:cNvSpPr>
            <a:spLocks noGrp="1"/>
          </p:cNvSpPr>
          <p:nvPr>
            <p:ph type="dt" sz="half" idx="10"/>
          </p:nvPr>
        </p:nvSpPr>
        <p:spPr/>
        <p:txBody>
          <a:bodyPr/>
          <a:lstStyle/>
          <a:p>
            <a:r>
              <a:rPr lang="en-US"/>
              <a:t>3 Nov 2019</a:t>
            </a:r>
            <a:endParaRPr lang="en-US" dirty="0"/>
          </a:p>
        </p:txBody>
      </p:sp>
      <p:graphicFrame>
        <p:nvGraphicFramePr>
          <p:cNvPr id="19" name="Table 18">
            <a:extLst>
              <a:ext uri="{FF2B5EF4-FFF2-40B4-BE49-F238E27FC236}">
                <a16:creationId xmlns:a16="http://schemas.microsoft.com/office/drawing/2014/main" id="{F3A330EE-55F1-5848-AABE-6720A5D81184}"/>
              </a:ext>
            </a:extLst>
          </p:cNvPr>
          <p:cNvGraphicFramePr>
            <a:graphicFrameLocks noGrp="1"/>
          </p:cNvGraphicFramePr>
          <p:nvPr/>
        </p:nvGraphicFramePr>
        <p:xfrm>
          <a:off x="6555119" y="5058336"/>
          <a:ext cx="4335235" cy="1427178"/>
        </p:xfrm>
        <a:graphic>
          <a:graphicData uri="http://schemas.openxmlformats.org/drawingml/2006/table">
            <a:tbl>
              <a:tblPr/>
              <a:tblGrid>
                <a:gridCol w="149491">
                  <a:extLst>
                    <a:ext uri="{9D8B030D-6E8A-4147-A177-3AD203B41FA5}">
                      <a16:colId xmlns:a16="http://schemas.microsoft.com/office/drawing/2014/main" val="20000"/>
                    </a:ext>
                  </a:extLst>
                </a:gridCol>
                <a:gridCol w="520228">
                  <a:extLst>
                    <a:ext uri="{9D8B030D-6E8A-4147-A177-3AD203B41FA5}">
                      <a16:colId xmlns:a16="http://schemas.microsoft.com/office/drawing/2014/main" val="20001"/>
                    </a:ext>
                  </a:extLst>
                </a:gridCol>
                <a:gridCol w="574045">
                  <a:extLst>
                    <a:ext uri="{9D8B030D-6E8A-4147-A177-3AD203B41FA5}">
                      <a16:colId xmlns:a16="http://schemas.microsoft.com/office/drawing/2014/main" val="20002"/>
                    </a:ext>
                  </a:extLst>
                </a:gridCol>
                <a:gridCol w="149491">
                  <a:extLst>
                    <a:ext uri="{9D8B030D-6E8A-4147-A177-3AD203B41FA5}">
                      <a16:colId xmlns:a16="http://schemas.microsoft.com/office/drawing/2014/main" val="20003"/>
                    </a:ext>
                  </a:extLst>
                </a:gridCol>
                <a:gridCol w="149491">
                  <a:extLst>
                    <a:ext uri="{9D8B030D-6E8A-4147-A177-3AD203B41FA5}">
                      <a16:colId xmlns:a16="http://schemas.microsoft.com/office/drawing/2014/main" val="20004"/>
                    </a:ext>
                  </a:extLst>
                </a:gridCol>
                <a:gridCol w="651780">
                  <a:extLst>
                    <a:ext uri="{9D8B030D-6E8A-4147-A177-3AD203B41FA5}">
                      <a16:colId xmlns:a16="http://schemas.microsoft.com/office/drawing/2014/main" val="20005"/>
                    </a:ext>
                  </a:extLst>
                </a:gridCol>
                <a:gridCol w="651780">
                  <a:extLst>
                    <a:ext uri="{9D8B030D-6E8A-4147-A177-3AD203B41FA5}">
                      <a16:colId xmlns:a16="http://schemas.microsoft.com/office/drawing/2014/main" val="20006"/>
                    </a:ext>
                  </a:extLst>
                </a:gridCol>
                <a:gridCol w="149491">
                  <a:extLst>
                    <a:ext uri="{9D8B030D-6E8A-4147-A177-3AD203B41FA5}">
                      <a16:colId xmlns:a16="http://schemas.microsoft.com/office/drawing/2014/main" val="20007"/>
                    </a:ext>
                  </a:extLst>
                </a:gridCol>
                <a:gridCol w="149491">
                  <a:extLst>
                    <a:ext uri="{9D8B030D-6E8A-4147-A177-3AD203B41FA5}">
                      <a16:colId xmlns:a16="http://schemas.microsoft.com/office/drawing/2014/main" val="20008"/>
                    </a:ext>
                  </a:extLst>
                </a:gridCol>
                <a:gridCol w="520228">
                  <a:extLst>
                    <a:ext uri="{9D8B030D-6E8A-4147-A177-3AD203B41FA5}">
                      <a16:colId xmlns:a16="http://schemas.microsoft.com/office/drawing/2014/main" val="20009"/>
                    </a:ext>
                  </a:extLst>
                </a:gridCol>
                <a:gridCol w="520228">
                  <a:extLst>
                    <a:ext uri="{9D8B030D-6E8A-4147-A177-3AD203B41FA5}">
                      <a16:colId xmlns:a16="http://schemas.microsoft.com/office/drawing/2014/main" val="20010"/>
                    </a:ext>
                  </a:extLst>
                </a:gridCol>
                <a:gridCol w="149491">
                  <a:extLst>
                    <a:ext uri="{9D8B030D-6E8A-4147-A177-3AD203B41FA5}">
                      <a16:colId xmlns:a16="http://schemas.microsoft.com/office/drawing/2014/main" val="20011"/>
                    </a:ext>
                  </a:extLst>
                </a:gridCol>
              </a:tblGrid>
              <a:tr h="123784">
                <a:tc gridSpan="6">
                  <a:txBody>
                    <a:bodyPr/>
                    <a:lstStyle/>
                    <a:p>
                      <a:pPr algn="l" fontAlgn="b"/>
                      <a:r>
                        <a:rPr lang="en-US" sz="700" b="1" i="0" u="none" strike="noStrike" dirty="0">
                          <a:solidFill>
                            <a:srgbClr val="000000"/>
                          </a:solidFill>
                          <a:effectLst/>
                          <a:latin typeface="Calibri" charset="0"/>
                        </a:rPr>
                        <a:t>Networked AYUSH (87 SP1, 21 SP2, 22 SP3, 44 SP4)</a:t>
                      </a:r>
                    </a:p>
                  </a:txBody>
                  <a:tcPr marL="52426" marR="52426" marT="26213" marB="26213"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sk-SK" sz="700" b="1" i="0" u="none" strike="noStrike" dirty="0">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1"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1"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1"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1"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1"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rowSpan="3" gridSpan="2">
                  <a:txBody>
                    <a:bodyPr/>
                    <a:lstStyle/>
                    <a:p>
                      <a:pPr algn="ctr" fontAlgn="ctr"/>
                      <a:r>
                        <a:rPr lang="en-US" sz="1600" b="0" i="0" u="none" strike="noStrike" dirty="0">
                          <a:solidFill>
                            <a:srgbClr val="000000"/>
                          </a:solidFill>
                          <a:effectLst/>
                          <a:latin typeface="Calibri" charset="0"/>
                        </a:rPr>
                        <a:t>44 Potential CXR Vouchers</a:t>
                      </a:r>
                    </a:p>
                  </a:txBody>
                  <a:tcPr marL="52426" marR="52426" marT="26213" marB="2621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rowSpan="3" hMerge="1">
                  <a:txBody>
                    <a:bodyPr/>
                    <a:lstStyle/>
                    <a:p>
                      <a:endParaRPr lang="en-US"/>
                    </a:p>
                  </a:txBody>
                  <a:tcPr/>
                </a:tc>
                <a:tc rowSpan="2">
                  <a:txBody>
                    <a:bodyPr/>
                    <a:lstStyle/>
                    <a:p>
                      <a:pPr algn="l" fontAlgn="b"/>
                      <a:r>
                        <a:rPr lang="sk-SK" sz="700" b="0" i="0" u="none" strike="noStrike">
                          <a:solidFill>
                            <a:srgbClr val="000000"/>
                          </a:solidFill>
                          <a:effectLst/>
                          <a:latin typeface="Calibri" charset="0"/>
                        </a:rPr>
                        <a:t> </a:t>
                      </a:r>
                    </a:p>
                  </a:txBody>
                  <a:tcPr marL="7281" marR="7281" marT="7281" marB="0" anchor="b">
                    <a:lnL w="12700" cap="flat" cmpd="sng" algn="ctr">
                      <a:solidFill>
                        <a:scrgbClr r="0" g="0" b="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rowSpan="2">
                  <a:txBody>
                    <a:bodyPr/>
                    <a:lstStyle/>
                    <a:p>
                      <a:pPr algn="l" fontAlgn="b"/>
                      <a:r>
                        <a:rPr lang="sk-SK" sz="700" b="0" i="0" u="none" strike="noStrike" dirty="0">
                          <a:solidFill>
                            <a:srgbClr val="000000"/>
                          </a:solidFill>
                          <a:effectLst/>
                          <a:latin typeface="Calibri" charset="0"/>
                        </a:rPr>
                        <a:t> </a:t>
                      </a:r>
                    </a:p>
                  </a:txBody>
                  <a:tcPr marL="7281" marR="7281" marT="728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3" gridSpan="2">
                  <a:txBody>
                    <a:bodyPr/>
                    <a:lstStyle/>
                    <a:p>
                      <a:pPr algn="ctr" fontAlgn="ctr"/>
                      <a:r>
                        <a:rPr lang="en-US" sz="1400" b="0" i="0" u="none" strike="noStrike" dirty="0">
                          <a:solidFill>
                            <a:srgbClr val="000000"/>
                          </a:solidFill>
                          <a:effectLst/>
                          <a:latin typeface="Calibri" charset="0"/>
                        </a:rPr>
                        <a:t>7 (16%) </a:t>
                      </a:r>
                      <a:br>
                        <a:rPr lang="en-US" sz="1400" b="0" i="0" u="none" strike="noStrike" dirty="0">
                          <a:solidFill>
                            <a:srgbClr val="000000"/>
                          </a:solidFill>
                          <a:effectLst/>
                          <a:latin typeface="Calibri" charset="0"/>
                        </a:rPr>
                      </a:br>
                      <a:r>
                        <a:rPr lang="en-US" sz="1400" b="0" i="0" u="none" strike="noStrike" dirty="0">
                          <a:solidFill>
                            <a:srgbClr val="000000"/>
                          </a:solidFill>
                          <a:effectLst/>
                          <a:latin typeface="Calibri" charset="0"/>
                        </a:rPr>
                        <a:t>Given</a:t>
                      </a:r>
                    </a:p>
                  </a:txBody>
                  <a:tcPr marL="52426" marR="52426" marT="26213" marB="2621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rowSpan="3" hMerge="1">
                  <a:txBody>
                    <a:bodyPr/>
                    <a:lstStyle/>
                    <a:p>
                      <a:endParaRPr lang="en-US"/>
                    </a:p>
                  </a:txBody>
                  <a:tcPr/>
                </a:tc>
                <a:tc rowSpan="2">
                  <a:txBody>
                    <a:bodyPr/>
                    <a:lstStyle/>
                    <a:p>
                      <a:pPr algn="ctr" fontAlgn="ctr"/>
                      <a:r>
                        <a:rPr lang="sk-SK" sz="700" b="0" i="0" u="none" strike="noStrike">
                          <a:solidFill>
                            <a:srgbClr val="000000"/>
                          </a:solidFill>
                          <a:effectLst/>
                          <a:latin typeface="Calibri" charset="0"/>
                        </a:rPr>
                        <a:t> </a:t>
                      </a:r>
                    </a:p>
                  </a:txBody>
                  <a:tcPr marL="7281" marR="7281" marT="728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rowSpan="2">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rowSpan="3" gridSpan="2">
                  <a:txBody>
                    <a:bodyPr/>
                    <a:lstStyle/>
                    <a:p>
                      <a:pPr algn="ctr" fontAlgn="ctr"/>
                      <a:r>
                        <a:rPr lang="en-US" sz="1400" b="0" i="0" u="none" strike="noStrike" dirty="0">
                          <a:solidFill>
                            <a:srgbClr val="000000"/>
                          </a:solidFill>
                          <a:effectLst/>
                          <a:latin typeface="Calibri" charset="0"/>
                        </a:rPr>
                        <a:t>37 (84%) Not Given</a:t>
                      </a:r>
                    </a:p>
                  </a:txBody>
                  <a:tcPr marL="52426" marR="52426" marT="26213" marB="2621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rowSpan="3" hMerge="1">
                  <a:txBody>
                    <a:bodyPr/>
                    <a:lstStyle/>
                    <a:p>
                      <a:endParaRPr lang="en-US"/>
                    </a:p>
                  </a:txBody>
                  <a:tcPr/>
                </a:tc>
                <a:tc>
                  <a:txBody>
                    <a:bodyPr/>
                    <a:lstStyle/>
                    <a:p>
                      <a:pPr algn="l" fontAlgn="b"/>
                      <a:endParaRPr lang="en-US" sz="700" b="0" i="0" u="none" strike="noStrike">
                        <a:solidFill>
                          <a:srgbClr val="000000"/>
                        </a:solidFill>
                        <a:effectLst/>
                        <a:latin typeface="Calibri" charset="0"/>
                      </a:endParaRP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404356">
                <a:tc rowSpan="2">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vMerge="1">
                  <a:txBody>
                    <a:bodyPr/>
                    <a:lstStyle/>
                    <a:p>
                      <a:pPr algn="l" fontAlgn="b"/>
                      <a:endParaRPr lang="en-US" sz="700" b="0" i="0" u="none" strike="noStrike">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vMerge="1">
                  <a:txBody>
                    <a:bodyPr/>
                    <a:lstStyle/>
                    <a:p>
                      <a:pPr algn="l" fontAlgn="b"/>
                      <a:endParaRPr lang="en-US" sz="700" b="0" i="0" u="none" strike="noStrike" dirty="0">
                        <a:solidFill>
                          <a:srgbClr val="000000"/>
                        </a:solidFill>
                        <a:effectLst/>
                        <a:latin typeface="Calibri" charset="0"/>
                      </a:endParaRPr>
                    </a:p>
                  </a:txBody>
                  <a:tcPr marL="7281" marR="7281" marT="728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vMerge="1">
                  <a:txBody>
                    <a:bodyPr/>
                    <a:lstStyle/>
                    <a:p>
                      <a:endParaRPr lang="en-US"/>
                    </a:p>
                  </a:txBody>
                  <a:tcPr/>
                </a:tc>
                <a:tc hMerge="1" vMerge="1">
                  <a:txBody>
                    <a:bodyPr/>
                    <a:lstStyle/>
                    <a:p>
                      <a:endParaRPr lang="en-US"/>
                    </a:p>
                  </a:txBody>
                  <a:tcPr/>
                </a:tc>
                <a:tc vMerge="1">
                  <a:txBody>
                    <a:bodyPr/>
                    <a:lstStyle/>
                    <a:p>
                      <a:pPr algn="ctr" fontAlgn="ctr"/>
                      <a:endParaRPr lang="en-US" sz="700" b="0" i="0" u="none" strike="noStrike" dirty="0">
                        <a:solidFill>
                          <a:srgbClr val="000000"/>
                        </a:solidFill>
                        <a:effectLst/>
                        <a:latin typeface="Calibri" charset="0"/>
                      </a:endParaRPr>
                    </a:p>
                  </a:txBody>
                  <a:tcPr marL="7281" marR="7281" marT="728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vMerge="1">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vMerge="1">
                  <a:txBody>
                    <a:bodyPr/>
                    <a:lstStyle/>
                    <a:p>
                      <a:endParaRPr lang="en-US"/>
                    </a:p>
                  </a:txBody>
                  <a:tcPr/>
                </a:tc>
                <a:tc hMerge="1" vMerge="1">
                  <a:txBody>
                    <a:bodyPr/>
                    <a:lstStyle/>
                    <a:p>
                      <a:endParaRPr lang="en-US"/>
                    </a:p>
                  </a:txBody>
                  <a:tcPr/>
                </a:tc>
                <a:tc rowSpan="2">
                  <a:txBody>
                    <a:bodyPr/>
                    <a:lstStyle/>
                    <a:p>
                      <a:pPr algn="l" fontAlgn="b"/>
                      <a:endParaRPr lang="en-US" sz="700" b="0" i="0" u="none" strike="noStrike">
                        <a:solidFill>
                          <a:srgbClr val="000000"/>
                        </a:solidFill>
                        <a:effectLst/>
                        <a:latin typeface="Calibri" charset="0"/>
                      </a:endParaRP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506928">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endParaRPr lang="en-US"/>
                    </a:p>
                  </a:txBody>
                  <a:tcPr marL="7281" marR="7281" marT="7281" marB="0" anchor="b">
                    <a:lnL w="12700" cap="flat" cmpd="sng" algn="ctr">
                      <a:solidFill>
                        <a:scrgbClr r="0" g="0" b="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endParaRPr lang="en-US"/>
                    </a:p>
                  </a:txBody>
                  <a:tcPr marL="7281" marR="7281" marT="728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vMerge="1">
                  <a:txBody>
                    <a:bodyPr/>
                    <a:lstStyle/>
                    <a:p>
                      <a:endParaRPr lang="en-US"/>
                    </a:p>
                  </a:txBody>
                  <a:tcPr/>
                </a:tc>
                <a:tc hMerge="1" vMerge="1">
                  <a:txBody>
                    <a:bodyPr/>
                    <a:lstStyle/>
                    <a:p>
                      <a:endParaRPr lang="en-US"/>
                    </a:p>
                  </a:txBody>
                  <a:tcPr/>
                </a:tc>
                <a:tc>
                  <a:txBody>
                    <a:bodyPr/>
                    <a:lstStyle/>
                    <a:p>
                      <a:endParaRPr lang="en-US"/>
                    </a:p>
                  </a:txBody>
                  <a:tcPr marL="7281" marR="7281" marT="728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endParaRPr lang="en-US"/>
                    </a:p>
                  </a:txBody>
                  <a:tcPr marL="7281" marR="7281" marT="728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r h="123784">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dirty="0">
                          <a:solidFill>
                            <a:srgbClr val="000000"/>
                          </a:solidFill>
                          <a:effectLst/>
                          <a:latin typeface="Calibri" charset="0"/>
                        </a:rPr>
                        <a:t> </a:t>
                      </a:r>
                    </a:p>
                  </a:txBody>
                  <a:tcPr marL="7281" marR="7281" marT="7281" marB="0" anchor="b">
                    <a:lnL>
                      <a:noFill/>
                    </a:lnL>
                    <a:lnR>
                      <a:noFill/>
                    </a:lnR>
                    <a:lnT w="12700" cap="flat" cmpd="sng" algn="ctr">
                      <a:solidFill>
                        <a:scrgbClr r="0" g="0" b="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12700" cap="flat" cmpd="sng" algn="ctr">
                      <a:solidFill>
                        <a:scrgbClr r="0" g="0" b="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dirty="0">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dirty="0">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0" name="Table 19">
            <a:extLst>
              <a:ext uri="{FF2B5EF4-FFF2-40B4-BE49-F238E27FC236}">
                <a16:creationId xmlns:a16="http://schemas.microsoft.com/office/drawing/2014/main" id="{8456EC66-25C9-2343-A825-CED085F9B96B}"/>
              </a:ext>
            </a:extLst>
          </p:cNvPr>
          <p:cNvGraphicFramePr>
            <a:graphicFrameLocks noGrp="1"/>
          </p:cNvGraphicFramePr>
          <p:nvPr>
            <p:extLst>
              <p:ext uri="{D42A27DB-BD31-4B8C-83A1-F6EECF244321}">
                <p14:modId xmlns:p14="http://schemas.microsoft.com/office/powerpoint/2010/main" val="851529262"/>
              </p:ext>
            </p:extLst>
          </p:nvPr>
        </p:nvGraphicFramePr>
        <p:xfrm>
          <a:off x="6555128" y="2544065"/>
          <a:ext cx="4335226" cy="2511868"/>
        </p:xfrm>
        <a:graphic>
          <a:graphicData uri="http://schemas.openxmlformats.org/drawingml/2006/table">
            <a:tbl>
              <a:tblPr/>
              <a:tblGrid>
                <a:gridCol w="151369">
                  <a:extLst>
                    <a:ext uri="{9D8B030D-6E8A-4147-A177-3AD203B41FA5}">
                      <a16:colId xmlns:a16="http://schemas.microsoft.com/office/drawing/2014/main" val="20000"/>
                    </a:ext>
                  </a:extLst>
                </a:gridCol>
                <a:gridCol w="526767">
                  <a:extLst>
                    <a:ext uri="{9D8B030D-6E8A-4147-A177-3AD203B41FA5}">
                      <a16:colId xmlns:a16="http://schemas.microsoft.com/office/drawing/2014/main" val="20001"/>
                    </a:ext>
                  </a:extLst>
                </a:gridCol>
                <a:gridCol w="526767">
                  <a:extLst>
                    <a:ext uri="{9D8B030D-6E8A-4147-A177-3AD203B41FA5}">
                      <a16:colId xmlns:a16="http://schemas.microsoft.com/office/drawing/2014/main" val="20002"/>
                    </a:ext>
                  </a:extLst>
                </a:gridCol>
                <a:gridCol w="151369">
                  <a:extLst>
                    <a:ext uri="{9D8B030D-6E8A-4147-A177-3AD203B41FA5}">
                      <a16:colId xmlns:a16="http://schemas.microsoft.com/office/drawing/2014/main" val="20003"/>
                    </a:ext>
                  </a:extLst>
                </a:gridCol>
                <a:gridCol w="151369">
                  <a:extLst>
                    <a:ext uri="{9D8B030D-6E8A-4147-A177-3AD203B41FA5}">
                      <a16:colId xmlns:a16="http://schemas.microsoft.com/office/drawing/2014/main" val="20004"/>
                    </a:ext>
                  </a:extLst>
                </a:gridCol>
                <a:gridCol w="659972">
                  <a:extLst>
                    <a:ext uri="{9D8B030D-6E8A-4147-A177-3AD203B41FA5}">
                      <a16:colId xmlns:a16="http://schemas.microsoft.com/office/drawing/2014/main" val="20005"/>
                    </a:ext>
                  </a:extLst>
                </a:gridCol>
                <a:gridCol w="659972">
                  <a:extLst>
                    <a:ext uri="{9D8B030D-6E8A-4147-A177-3AD203B41FA5}">
                      <a16:colId xmlns:a16="http://schemas.microsoft.com/office/drawing/2014/main" val="20006"/>
                    </a:ext>
                  </a:extLst>
                </a:gridCol>
                <a:gridCol w="151369">
                  <a:extLst>
                    <a:ext uri="{9D8B030D-6E8A-4147-A177-3AD203B41FA5}">
                      <a16:colId xmlns:a16="http://schemas.microsoft.com/office/drawing/2014/main" val="20007"/>
                    </a:ext>
                  </a:extLst>
                </a:gridCol>
                <a:gridCol w="151369">
                  <a:extLst>
                    <a:ext uri="{9D8B030D-6E8A-4147-A177-3AD203B41FA5}">
                      <a16:colId xmlns:a16="http://schemas.microsoft.com/office/drawing/2014/main" val="20008"/>
                    </a:ext>
                  </a:extLst>
                </a:gridCol>
                <a:gridCol w="526767">
                  <a:extLst>
                    <a:ext uri="{9D8B030D-6E8A-4147-A177-3AD203B41FA5}">
                      <a16:colId xmlns:a16="http://schemas.microsoft.com/office/drawing/2014/main" val="20009"/>
                    </a:ext>
                  </a:extLst>
                </a:gridCol>
                <a:gridCol w="526767">
                  <a:extLst>
                    <a:ext uri="{9D8B030D-6E8A-4147-A177-3AD203B41FA5}">
                      <a16:colId xmlns:a16="http://schemas.microsoft.com/office/drawing/2014/main" val="20010"/>
                    </a:ext>
                  </a:extLst>
                </a:gridCol>
                <a:gridCol w="151369">
                  <a:extLst>
                    <a:ext uri="{9D8B030D-6E8A-4147-A177-3AD203B41FA5}">
                      <a16:colId xmlns:a16="http://schemas.microsoft.com/office/drawing/2014/main" val="20011"/>
                    </a:ext>
                  </a:extLst>
                </a:gridCol>
              </a:tblGrid>
              <a:tr h="123784">
                <a:tc gridSpan="6">
                  <a:txBody>
                    <a:bodyPr/>
                    <a:lstStyle/>
                    <a:p>
                      <a:pPr algn="l" fontAlgn="b"/>
                      <a:r>
                        <a:rPr lang="en-US" sz="700" b="1" i="0" u="none" strike="noStrike" dirty="0">
                          <a:solidFill>
                            <a:srgbClr val="000000"/>
                          </a:solidFill>
                          <a:effectLst/>
                          <a:latin typeface="Calibri" charset="0"/>
                        </a:rPr>
                        <a:t>Networked Hubs (172 SP1, 54 SP2, 51 SP3, 101 SP4)</a:t>
                      </a:r>
                    </a:p>
                  </a:txBody>
                  <a:tcPr marL="52426" marR="52426" marT="26213" marB="26213"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sk-SK" sz="700" b="1"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1"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1"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1"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1"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1"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6350" cap="flat" cmpd="sng" algn="ctr">
                      <a:solidFill>
                        <a:srgbClr val="000000"/>
                      </a:solidFill>
                      <a:prstDash val="solid"/>
                      <a:round/>
                      <a:headEnd type="none" w="med" len="med"/>
                      <a:tailEnd type="none" w="med" len="med"/>
                    </a:lnR>
                    <a:lnT>
                      <a:noFill/>
                    </a:lnT>
                    <a:lnB>
                      <a:noFill/>
                    </a:lnB>
                  </a:tcPr>
                </a:tc>
                <a:tc rowSpan="2" gridSpan="2">
                  <a:txBody>
                    <a:bodyPr/>
                    <a:lstStyle/>
                    <a:p>
                      <a:pPr algn="ctr" fontAlgn="ctr"/>
                      <a:r>
                        <a:rPr lang="en-US" sz="1400" b="0" i="0" u="none" strike="noStrike" dirty="0">
                          <a:solidFill>
                            <a:srgbClr val="000000"/>
                          </a:solidFill>
                          <a:effectLst/>
                          <a:latin typeface="Calibri" charset="0"/>
                        </a:rPr>
                        <a:t>185 (39%) </a:t>
                      </a:r>
                    </a:p>
                    <a:p>
                      <a:pPr algn="ctr" fontAlgn="ctr"/>
                      <a:r>
                        <a:rPr lang="en-US" sz="1400" b="0" i="0" u="none" strike="noStrike" dirty="0">
                          <a:solidFill>
                            <a:srgbClr val="000000"/>
                          </a:solidFill>
                          <a:effectLst/>
                          <a:latin typeface="Calibri" charset="0"/>
                        </a:rPr>
                        <a:t>Given</a:t>
                      </a:r>
                    </a:p>
                  </a:txBody>
                  <a:tcPr marL="52426" marR="52426" marT="26213" marB="2621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rowSpan="2" hMerge="1">
                  <a:txBody>
                    <a:bodyPr/>
                    <a:lstStyle/>
                    <a:p>
                      <a:endParaRPr lang="en-US"/>
                    </a:p>
                  </a:txBody>
                  <a:tcPr/>
                </a:tc>
                <a:tc>
                  <a:txBody>
                    <a:bodyPr/>
                    <a:lstStyle/>
                    <a:p>
                      <a:pPr algn="ctr" fontAlgn="ctr"/>
                      <a:endParaRPr lang="en-US" sz="700" b="0" i="0" u="none" strike="noStrike">
                        <a:solidFill>
                          <a:srgbClr val="000000"/>
                        </a:solidFill>
                        <a:effectLst/>
                        <a:latin typeface="Calibri" charset="0"/>
                      </a:endParaRPr>
                    </a:p>
                  </a:txBody>
                  <a:tcPr marL="7281" marR="7281" marT="728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6350" cap="flat" cmpd="sng" algn="ctr">
                      <a:solidFill>
                        <a:srgbClr val="000000"/>
                      </a:solidFill>
                      <a:prstDash val="solid"/>
                      <a:round/>
                      <a:headEnd type="none" w="med" len="med"/>
                      <a:tailEnd type="none" w="med" len="med"/>
                    </a:lnR>
                    <a:lnT>
                      <a:noFill/>
                    </a:lnT>
                    <a:lnB>
                      <a:noFill/>
                    </a:lnB>
                  </a:tcPr>
                </a:tc>
                <a:tc rowSpan="2" gridSpan="2">
                  <a:txBody>
                    <a:bodyPr/>
                    <a:lstStyle/>
                    <a:p>
                      <a:pPr algn="ctr" fontAlgn="ctr"/>
                      <a:r>
                        <a:rPr lang="en-US" sz="1400" b="0" i="0" u="none" strike="noStrike" dirty="0">
                          <a:solidFill>
                            <a:srgbClr val="000000"/>
                          </a:solidFill>
                          <a:effectLst/>
                          <a:latin typeface="Calibri" charset="0"/>
                        </a:rPr>
                        <a:t>287 (61%) Not Given</a:t>
                      </a:r>
                    </a:p>
                  </a:txBody>
                  <a:tcPr marL="52426" marR="52426" marT="26213" marB="2621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rowSpan="2" hMerge="1">
                  <a:txBody>
                    <a:bodyPr/>
                    <a:lstStyle/>
                    <a:p>
                      <a:endParaRPr lang="en-US"/>
                    </a:p>
                  </a:txBody>
                  <a:tcPr/>
                </a:tc>
                <a:tc>
                  <a:txBody>
                    <a:bodyPr/>
                    <a:lstStyle/>
                    <a:p>
                      <a:pPr algn="l" fontAlgn="b"/>
                      <a:endParaRPr lang="en-US" sz="700" b="0" i="0" u="none" strike="noStrike">
                        <a:solidFill>
                          <a:srgbClr val="000000"/>
                        </a:solidFill>
                        <a:effectLst/>
                        <a:latin typeface="Calibri" charset="0"/>
                      </a:endParaRP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6350" cap="flat" cmpd="sng" algn="ctr">
                      <a:solidFill>
                        <a:srgbClr val="000000"/>
                      </a:solidFill>
                      <a:prstDash val="solid"/>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a:txBody>
                    <a:bodyPr/>
                    <a:lstStyle/>
                    <a:p>
                      <a:pPr algn="ctr" fontAlgn="ctr"/>
                      <a:endParaRPr lang="en-US" sz="700" b="0" i="0" u="none" strike="noStrike">
                        <a:solidFill>
                          <a:srgbClr val="000000"/>
                        </a:solidFill>
                        <a:effectLst/>
                        <a:latin typeface="Calibri" charset="0"/>
                      </a:endParaRPr>
                    </a:p>
                  </a:txBody>
                  <a:tcPr marL="7281" marR="7281" marT="728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6350" cap="flat" cmpd="sng" algn="ctr">
                      <a:solidFill>
                        <a:srgbClr val="000000"/>
                      </a:solidFill>
                      <a:prstDash val="solid"/>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a:txBody>
                    <a:bodyPr/>
                    <a:lstStyle/>
                    <a:p>
                      <a:pPr algn="l" fontAlgn="b"/>
                      <a:endParaRPr lang="en-US" sz="700" b="0" i="0" u="none" strike="noStrike">
                        <a:solidFill>
                          <a:srgbClr val="000000"/>
                        </a:solidFill>
                        <a:effectLst/>
                        <a:latin typeface="Calibri" charset="0"/>
                      </a:endParaRP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extLst>
                  <a:ext uri="{0D108BD9-81ED-4DB2-BD59-A6C34878D82A}">
                    <a16:rowId xmlns:a16="http://schemas.microsoft.com/office/drawing/2014/main" val="10004"/>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w="12700" cap="flat" cmpd="sng" algn="ctr">
                      <a:solidFill>
                        <a:scrgbClr r="0" g="0" b="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w="12700" cap="flat" cmpd="sng" algn="ctr">
                      <a:solidFill>
                        <a:scrgbClr r="0" g="0" b="0"/>
                      </a:solidFill>
                      <a:prstDash val="solid"/>
                      <a:round/>
                      <a:headEnd type="none" w="med" len="med"/>
                      <a:tailEnd type="none" w="med" len="med"/>
                    </a:lnB>
                  </a:tcPr>
                </a:tc>
                <a:tc>
                  <a:txBody>
                    <a:bodyPr/>
                    <a:lstStyle/>
                    <a:p>
                      <a:pPr algn="l" fontAlgn="b"/>
                      <a:endParaRPr lang="en-US" sz="700" b="0" i="0" u="none" strike="noStrike" dirty="0">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F2DCDB"/>
                    </a:solidFill>
                  </a:tcPr>
                </a:tc>
                <a:extLst>
                  <a:ext uri="{0D108BD9-81ED-4DB2-BD59-A6C34878D82A}">
                    <a16:rowId xmlns:a16="http://schemas.microsoft.com/office/drawing/2014/main" val="10005"/>
                  </a:ext>
                </a:extLst>
              </a:tr>
              <a:tr h="116502">
                <a:tc>
                  <a:txBody>
                    <a:bodyPr/>
                    <a:lstStyle/>
                    <a:p>
                      <a:pPr algn="l" fontAlgn="b"/>
                      <a:endParaRPr lang="en-US" sz="700" b="0" i="0" u="none" strike="noStrike" dirty="0">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rowSpan="8" gridSpan="2">
                  <a:txBody>
                    <a:bodyPr/>
                    <a:lstStyle/>
                    <a:p>
                      <a:pPr algn="ctr" fontAlgn="ctr"/>
                      <a:r>
                        <a:rPr lang="en-US" sz="1600" b="0" i="0" u="none" strike="noStrike" dirty="0">
                          <a:solidFill>
                            <a:srgbClr val="000000"/>
                          </a:solidFill>
                          <a:effectLst/>
                          <a:latin typeface="Calibri" charset="0"/>
                        </a:rPr>
                        <a:t>472 Potential Vouchers</a:t>
                      </a:r>
                    </a:p>
                  </a:txBody>
                  <a:tcPr marL="7281" marR="7281" marT="7281"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rowSpan="8" hMerge="1">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BF1DE"/>
                    </a:solidFill>
                  </a:tcPr>
                </a:tc>
                <a:tc rowSpan="2" gridSpan="2">
                  <a:txBody>
                    <a:bodyPr/>
                    <a:lstStyle/>
                    <a:p>
                      <a:pPr algn="ctr" fontAlgn="ctr"/>
                      <a:r>
                        <a:rPr lang="is-IS" sz="700" b="0" i="0" u="none" strike="noStrike">
                          <a:solidFill>
                            <a:srgbClr val="000000"/>
                          </a:solidFill>
                          <a:effectLst/>
                          <a:latin typeface="Calibri" charset="0"/>
                        </a:rPr>
                        <a:t>Chest X-Ray: 82/301 (27%)</a:t>
                      </a:r>
                    </a:p>
                  </a:txBody>
                  <a:tcPr marL="52426" marR="52426" marT="26213" marB="2621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ctr" fontAlgn="ctr"/>
                      <a:r>
                        <a:rPr lang="sk-SK" sz="700" b="0" i="0" u="none" strike="noStrike">
                          <a:solidFill>
                            <a:srgbClr val="000000"/>
                          </a:solidFill>
                          <a:effectLst/>
                          <a:latin typeface="Calibri" charset="0"/>
                        </a:rPr>
                        <a:t> </a:t>
                      </a:r>
                    </a:p>
                  </a:txBody>
                  <a:tcPr marL="7281" marR="7281" marT="728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DCDB"/>
                    </a:solidFill>
                  </a:tcPr>
                </a:tc>
                <a:tc rowSpan="2" gridSpan="2">
                  <a:txBody>
                    <a:bodyPr/>
                    <a:lstStyle/>
                    <a:p>
                      <a:pPr algn="ctr" fontAlgn="ctr"/>
                      <a:r>
                        <a:rPr lang="is-IS" sz="700" b="0" i="0" u="none" strike="noStrike">
                          <a:solidFill>
                            <a:srgbClr val="000000"/>
                          </a:solidFill>
                          <a:effectLst/>
                          <a:latin typeface="Calibri" charset="0"/>
                        </a:rPr>
                        <a:t>219/301 (73%)</a:t>
                      </a:r>
                    </a:p>
                  </a:txBody>
                  <a:tcPr marL="52426" marR="52426" marT="26213" marB="2621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06"/>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gridSpan="2" vMerge="1">
                  <a:txBody>
                    <a:bodyPr/>
                    <a:lstStyle/>
                    <a:p>
                      <a:pPr algn="l" fontAlgn="b"/>
                      <a:endParaRPr lang="en-US" sz="700" b="0" i="0" u="none" strike="noStrike" dirty="0">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a:noFill/>
                    </a:lnR>
                    <a:lnT>
                      <a:noFill/>
                    </a:lnT>
                    <a:lnB>
                      <a:noFill/>
                    </a:lnB>
                  </a:tcPr>
                </a:tc>
                <a:tc hMerge="1" vMerge="1">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BF1DE"/>
                    </a:solidFill>
                  </a:tcPr>
                </a:tc>
                <a:tc gridSpan="2" vMerge="1">
                  <a:txBody>
                    <a:bodyPr/>
                    <a:lstStyle/>
                    <a:p>
                      <a:endParaRPr lang="en-US"/>
                    </a:p>
                  </a:txBody>
                  <a:tcPr/>
                </a:tc>
                <a:tc hMerge="1" vMerge="1">
                  <a:txBody>
                    <a:bodyPr/>
                    <a:lstStyle/>
                    <a:p>
                      <a:endParaRPr lang="en-US"/>
                    </a:p>
                  </a:txBody>
                  <a:tcPr/>
                </a:tc>
                <a:tc>
                  <a:txBody>
                    <a:bodyPr/>
                    <a:lstStyle/>
                    <a:p>
                      <a:pPr algn="ctr" fontAlgn="ctr"/>
                      <a:r>
                        <a:rPr lang="sk-SK" sz="700" b="0" i="0" u="none" strike="noStrike">
                          <a:solidFill>
                            <a:srgbClr val="000000"/>
                          </a:solidFill>
                          <a:effectLst/>
                          <a:latin typeface="Calibri" charset="0"/>
                        </a:rPr>
                        <a:t> </a:t>
                      </a:r>
                    </a:p>
                  </a:txBody>
                  <a:tcPr marL="7281" marR="7281" marT="728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DCDB"/>
                    </a:solidFill>
                  </a:tcPr>
                </a:tc>
                <a:tc gridSpan="2" vMerge="1">
                  <a:txBody>
                    <a:bodyPr/>
                    <a:lstStyle/>
                    <a:p>
                      <a:endParaRPr lang="en-US"/>
                    </a:p>
                  </a:txBody>
                  <a:tcPr/>
                </a:tc>
                <a:tc hMerge="1" vMerge="1">
                  <a:txBody>
                    <a:bodyPr/>
                    <a:lstStyle/>
                    <a:p>
                      <a:endParaRPr lang="en-US"/>
                    </a:p>
                  </a:txBody>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07"/>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gridSpan="2" vMerge="1">
                  <a:txBody>
                    <a:bodyPr/>
                    <a:lstStyle/>
                    <a:p>
                      <a:pPr algn="l" fontAlgn="b"/>
                      <a:endParaRPr lang="en-US" sz="700" b="0" i="0" u="none" strike="noStrike" dirty="0">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hMerge="1" vMerge="1">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F2DCDB"/>
                    </a:solidFill>
                  </a:tcPr>
                </a:tc>
                <a:extLst>
                  <a:ext uri="{0D108BD9-81ED-4DB2-BD59-A6C34878D82A}">
                    <a16:rowId xmlns:a16="http://schemas.microsoft.com/office/drawing/2014/main" val="10008"/>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gridSpan="2" vMerge="1">
                  <a:txBody>
                    <a:bodyPr/>
                    <a:lstStyle/>
                    <a:p>
                      <a:pPr algn="ctr" fontAlgn="ctr"/>
                      <a:endParaRPr lang="en-US" sz="700" b="0" i="0" u="none" strike="noStrike" dirty="0">
                        <a:solidFill>
                          <a:srgbClr val="000000"/>
                        </a:solidFill>
                        <a:effectLst/>
                        <a:latin typeface="Calibri" charset="0"/>
                      </a:endParaRPr>
                    </a:p>
                  </a:txBody>
                  <a:tcPr marL="52426" marR="52426" marT="26213" marB="26213"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vMerge="1">
                  <a:txBody>
                    <a:bodyPr/>
                    <a:lstStyle/>
                    <a:p>
                      <a:endParaRPr lang="en-US"/>
                    </a:p>
                  </a:txBody>
                  <a:tcPr/>
                </a:tc>
                <a:tc>
                  <a:txBody>
                    <a:bodyPr/>
                    <a:lstStyle/>
                    <a:p>
                      <a:pPr algn="l" fontAlgn="b"/>
                      <a:endParaRPr lang="en-US" sz="700" b="0" i="0" u="none" strike="noStrike">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BF1DE"/>
                    </a:solidFill>
                  </a:tcPr>
                </a:tc>
                <a:tc rowSpan="2" gridSpan="2">
                  <a:txBody>
                    <a:bodyPr/>
                    <a:lstStyle/>
                    <a:p>
                      <a:pPr algn="ctr" fontAlgn="ctr"/>
                      <a:r>
                        <a:rPr lang="de-DE" sz="700" b="0" i="0" u="none" strike="noStrike">
                          <a:solidFill>
                            <a:srgbClr val="000000"/>
                          </a:solidFill>
                          <a:effectLst/>
                          <a:latin typeface="Calibri" charset="0"/>
                        </a:rPr>
                        <a:t>GeneXpert: 61/107 (57%)</a:t>
                      </a:r>
                    </a:p>
                  </a:txBody>
                  <a:tcPr marL="52426" marR="52426" marT="26213" marB="2621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ctr" fontAlgn="ctr"/>
                      <a:r>
                        <a:rPr lang="sk-SK" sz="700" b="0" i="0" u="none" strike="noStrike">
                          <a:solidFill>
                            <a:srgbClr val="000000"/>
                          </a:solidFill>
                          <a:effectLst/>
                          <a:latin typeface="Calibri" charset="0"/>
                        </a:rPr>
                        <a:t> </a:t>
                      </a:r>
                    </a:p>
                  </a:txBody>
                  <a:tcPr marL="7281" marR="7281" marT="728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DCDB"/>
                    </a:solidFill>
                  </a:tcPr>
                </a:tc>
                <a:tc rowSpan="2" gridSpan="2">
                  <a:txBody>
                    <a:bodyPr/>
                    <a:lstStyle/>
                    <a:p>
                      <a:pPr algn="ctr" fontAlgn="ctr"/>
                      <a:r>
                        <a:rPr lang="is-IS" sz="700" b="0" i="0" u="none" strike="noStrike">
                          <a:solidFill>
                            <a:srgbClr val="000000"/>
                          </a:solidFill>
                          <a:effectLst/>
                          <a:latin typeface="Calibri" charset="0"/>
                        </a:rPr>
                        <a:t>46/107 (43%)</a:t>
                      </a:r>
                    </a:p>
                  </a:txBody>
                  <a:tcPr marL="52426" marR="52426" marT="26213" marB="2621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09"/>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a:txBody>
                    <a:bodyPr/>
                    <a:lstStyle/>
                    <a:p>
                      <a:pPr algn="l" fontAlgn="b"/>
                      <a:r>
                        <a:rPr lang="sk-SK" sz="700" b="0" i="0" u="none" strike="noStrike">
                          <a:solidFill>
                            <a:srgbClr val="000000"/>
                          </a:solidFill>
                          <a:effectLst/>
                          <a:latin typeface="Calibri" charset="0"/>
                        </a:rPr>
                        <a:t> </a:t>
                      </a:r>
                    </a:p>
                  </a:txBody>
                  <a:tcPr marL="7281" marR="7281" marT="728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BF1DE"/>
                    </a:solidFill>
                  </a:tcPr>
                </a:tc>
                <a:tc gridSpan="2" vMerge="1">
                  <a:txBody>
                    <a:bodyPr/>
                    <a:lstStyle/>
                    <a:p>
                      <a:endParaRPr lang="en-US"/>
                    </a:p>
                  </a:txBody>
                  <a:tcPr/>
                </a:tc>
                <a:tc hMerge="1" vMerge="1">
                  <a:txBody>
                    <a:bodyPr/>
                    <a:lstStyle/>
                    <a:p>
                      <a:endParaRPr lang="en-US"/>
                    </a:p>
                  </a:txBody>
                  <a:tcPr/>
                </a:tc>
                <a:tc>
                  <a:txBody>
                    <a:bodyPr/>
                    <a:lstStyle/>
                    <a:p>
                      <a:pPr algn="ctr" fontAlgn="ctr"/>
                      <a:r>
                        <a:rPr lang="sk-SK" sz="700" b="0" i="0" u="none" strike="noStrike">
                          <a:solidFill>
                            <a:srgbClr val="000000"/>
                          </a:solidFill>
                          <a:effectLst/>
                          <a:latin typeface="Calibri" charset="0"/>
                        </a:rPr>
                        <a:t> </a:t>
                      </a:r>
                    </a:p>
                  </a:txBody>
                  <a:tcPr marL="7281" marR="7281" marT="728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DCDB"/>
                    </a:solidFill>
                  </a:tcPr>
                </a:tc>
                <a:tc gridSpan="2" vMerge="1">
                  <a:txBody>
                    <a:bodyPr/>
                    <a:lstStyle/>
                    <a:p>
                      <a:endParaRPr lang="en-US"/>
                    </a:p>
                  </a:txBody>
                  <a:tcPr/>
                </a:tc>
                <a:tc hMerge="1" vMerge="1">
                  <a:txBody>
                    <a:bodyPr/>
                    <a:lstStyle/>
                    <a:p>
                      <a:endParaRPr lang="en-US"/>
                    </a:p>
                  </a:txBody>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10"/>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gridSpan="2" vMerge="1">
                  <a:txBody>
                    <a:bodyPr/>
                    <a:lstStyle/>
                    <a:p>
                      <a:pPr algn="l" fontAlgn="b"/>
                      <a:endParaRPr lang="en-US" sz="700" b="0" i="0" u="none" strike="noStrike" dirty="0">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hMerge="1" vMerge="1">
                  <a:txBody>
                    <a:bodyPr/>
                    <a:lstStyle/>
                    <a:p>
                      <a:pPr algn="l" fontAlgn="b"/>
                      <a:endParaRPr lang="en-US" sz="700" b="0" i="0" u="none" strike="noStrike" dirty="0">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F2DCDB"/>
                    </a:solidFill>
                  </a:tcPr>
                </a:tc>
                <a:extLst>
                  <a:ext uri="{0D108BD9-81ED-4DB2-BD59-A6C34878D82A}">
                    <a16:rowId xmlns:a16="http://schemas.microsoft.com/office/drawing/2014/main" val="10011"/>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gridSpan="2" vMerge="1">
                  <a:txBody>
                    <a:bodyPr/>
                    <a:lstStyle/>
                    <a:p>
                      <a:pPr algn="l" fontAlgn="b"/>
                      <a:endParaRPr lang="en-US" sz="700" b="0" i="0" u="none" strike="noStrike">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a:noFill/>
                    </a:lnR>
                    <a:lnT>
                      <a:noFill/>
                    </a:lnT>
                    <a:lnB>
                      <a:noFill/>
                    </a:lnB>
                  </a:tcPr>
                </a:tc>
                <a:tc hMerge="1" vMerge="1">
                  <a:txBody>
                    <a:bodyPr/>
                    <a:lstStyle/>
                    <a:p>
                      <a:pPr algn="l" fontAlgn="b"/>
                      <a:endParaRPr lang="en-US" sz="700" b="0" i="0" u="none" strike="noStrike" dirty="0">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BF1DE"/>
                    </a:solidFill>
                  </a:tcPr>
                </a:tc>
                <a:tc rowSpan="2" gridSpan="2">
                  <a:txBody>
                    <a:bodyPr/>
                    <a:lstStyle/>
                    <a:p>
                      <a:pPr algn="ctr" fontAlgn="ctr"/>
                      <a:r>
                        <a:rPr lang="en-US" sz="700" b="0" i="0" u="none" strike="noStrike">
                          <a:solidFill>
                            <a:srgbClr val="000000"/>
                          </a:solidFill>
                          <a:effectLst/>
                          <a:latin typeface="Calibri" charset="0"/>
                        </a:rPr>
                        <a:t>TB Medication: 39/64 (61%)</a:t>
                      </a:r>
                    </a:p>
                  </a:txBody>
                  <a:tcPr marL="52426" marR="52426" marT="26213" marB="2621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ctr" fontAlgn="ctr"/>
                      <a:r>
                        <a:rPr lang="sk-SK" sz="700" b="0" i="0" u="none" strike="noStrike">
                          <a:solidFill>
                            <a:srgbClr val="000000"/>
                          </a:solidFill>
                          <a:effectLst/>
                          <a:latin typeface="Calibri" charset="0"/>
                        </a:rPr>
                        <a:t> </a:t>
                      </a:r>
                    </a:p>
                  </a:txBody>
                  <a:tcPr marL="7281" marR="7281" marT="728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DCDB"/>
                    </a:solidFill>
                  </a:tcPr>
                </a:tc>
                <a:tc rowSpan="2" gridSpan="2">
                  <a:txBody>
                    <a:bodyPr/>
                    <a:lstStyle/>
                    <a:p>
                      <a:pPr algn="ctr" fontAlgn="ctr"/>
                      <a:r>
                        <a:rPr lang="is-IS" sz="700" b="0" i="0" u="none" strike="noStrike">
                          <a:solidFill>
                            <a:srgbClr val="000000"/>
                          </a:solidFill>
                          <a:effectLst/>
                          <a:latin typeface="Calibri" charset="0"/>
                        </a:rPr>
                        <a:t>25/64 (39%)</a:t>
                      </a:r>
                    </a:p>
                  </a:txBody>
                  <a:tcPr marL="52426" marR="52426" marT="26213" marB="2621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12"/>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a:noFill/>
                    </a:lnB>
                  </a:tcPr>
                </a:tc>
                <a:tc gridSpan="2" vMerge="1">
                  <a:txBody>
                    <a:bodyPr/>
                    <a:lstStyle/>
                    <a:p>
                      <a:pPr algn="l" fontAlgn="b"/>
                      <a:endParaRPr lang="en-US" sz="700" b="0" i="0" u="none" strike="noStrike">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a:noFill/>
                    </a:lnR>
                    <a:lnT>
                      <a:noFill/>
                    </a:lnT>
                    <a:lnB w="12700" cap="flat" cmpd="sng" algn="ctr">
                      <a:solidFill>
                        <a:scrgbClr r="0" g="0" b="0"/>
                      </a:solidFill>
                      <a:prstDash val="solid"/>
                      <a:round/>
                      <a:headEnd type="none" w="med" len="med"/>
                      <a:tailEnd type="none" w="med" len="med"/>
                    </a:lnB>
                  </a:tcPr>
                </a:tc>
                <a:tc hMerge="1" vMerge="1">
                  <a:txBody>
                    <a:bodyPr/>
                    <a:lstStyle/>
                    <a:p>
                      <a:pPr algn="l" fontAlgn="b"/>
                      <a:endParaRPr lang="en-US" sz="700" b="0" i="0" u="none" strike="noStrike" dirty="0">
                        <a:solidFill>
                          <a:srgbClr val="000000"/>
                        </a:solidFill>
                        <a:effectLst/>
                        <a:latin typeface="Calibri" charset="0"/>
                      </a:endParaRPr>
                    </a:p>
                  </a:txBody>
                  <a:tcPr marL="7281" marR="7281" marT="7281" marB="0" anchor="b">
                    <a:lnL>
                      <a:noFill/>
                    </a:lnL>
                    <a:lnR w="12700" cap="flat" cmpd="sng" algn="ctr">
                      <a:solidFill>
                        <a:scrgbClr r="0" g="0" b="0"/>
                      </a:solidFill>
                      <a:prstDash val="solid"/>
                      <a:round/>
                      <a:headEnd type="none" w="med" len="med"/>
                      <a:tailEnd type="none" w="med" len="med"/>
                    </a:lnR>
                    <a:lnT>
                      <a:noFill/>
                    </a:lnT>
                    <a:lnB w="12700" cap="flat" cmpd="sng" algn="ctr">
                      <a:solidFill>
                        <a:scrgbClr r="0" g="0" b="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w="12700" cap="flat" cmpd="sng" algn="ctr">
                      <a:solidFill>
                        <a:scrgbClr r="0" g="0" b="0"/>
                      </a:solidFill>
                      <a:prstDash val="solid"/>
                      <a:round/>
                      <a:headEnd type="none" w="med" len="med"/>
                      <a:tailEnd type="none" w="med" len="med"/>
                    </a:lnL>
                    <a:lnR>
                      <a:noFill/>
                    </a:lnR>
                    <a:lnT>
                      <a:noFill/>
                    </a:lnT>
                    <a:lnB>
                      <a:noFill/>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BF1DE"/>
                    </a:solidFill>
                  </a:tcPr>
                </a:tc>
                <a:tc gridSpan="2" vMerge="1">
                  <a:txBody>
                    <a:bodyPr/>
                    <a:lstStyle/>
                    <a:p>
                      <a:endParaRPr lang="en-US"/>
                    </a:p>
                  </a:txBody>
                  <a:tcPr/>
                </a:tc>
                <a:tc hMerge="1" vMerge="1">
                  <a:txBody>
                    <a:bodyPr/>
                    <a:lstStyle/>
                    <a:p>
                      <a:endParaRPr lang="en-US"/>
                    </a:p>
                  </a:txBody>
                  <a:tcPr/>
                </a:tc>
                <a:tc>
                  <a:txBody>
                    <a:bodyPr/>
                    <a:lstStyle/>
                    <a:p>
                      <a:pPr algn="ctr" fontAlgn="ctr"/>
                      <a:r>
                        <a:rPr lang="sk-SK" sz="700" b="0" i="0" u="none" strike="noStrike">
                          <a:solidFill>
                            <a:srgbClr val="000000"/>
                          </a:solidFill>
                          <a:effectLst/>
                          <a:latin typeface="Calibri" charset="0"/>
                        </a:rPr>
                        <a:t> </a:t>
                      </a:r>
                    </a:p>
                  </a:txBody>
                  <a:tcPr marL="7281" marR="7281" marT="728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DCDB"/>
                    </a:solidFill>
                  </a:tcPr>
                </a:tc>
                <a:tc gridSpan="2" vMerge="1">
                  <a:txBody>
                    <a:bodyPr/>
                    <a:lstStyle/>
                    <a:p>
                      <a:endParaRPr lang="en-US"/>
                    </a:p>
                  </a:txBody>
                  <a:tcPr/>
                </a:tc>
                <a:tc hMerge="1" vMerge="1">
                  <a:txBody>
                    <a:bodyPr/>
                    <a:lstStyle/>
                    <a:p>
                      <a:endParaRPr lang="en-US"/>
                    </a:p>
                  </a:txBody>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13"/>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ctr" fontAlgn="ctr"/>
                      <a:endParaRPr lang="en-US" sz="700" b="0" i="0" u="none" strike="noStrike">
                        <a:solidFill>
                          <a:srgbClr val="000000"/>
                        </a:solidFill>
                        <a:effectLst/>
                        <a:latin typeface="Calibri" charset="0"/>
                      </a:endParaRPr>
                    </a:p>
                  </a:txBody>
                  <a:tcPr marL="7281" marR="7281" marT="7281" marB="0" anchor="ctr">
                    <a:lnL>
                      <a:noFill/>
                    </a:lnL>
                    <a:lnR>
                      <a:noFill/>
                    </a:lnR>
                    <a:lnT w="12700" cap="flat" cmpd="sng" algn="ctr">
                      <a:solidFill>
                        <a:scrgbClr r="0" g="0" b="0"/>
                      </a:solidFill>
                      <a:prstDash val="solid"/>
                      <a:round/>
                      <a:headEnd type="none" w="med" len="med"/>
                      <a:tailEnd type="none" w="med" len="med"/>
                    </a:lnT>
                    <a:lnB>
                      <a:noFill/>
                    </a:lnB>
                  </a:tcPr>
                </a:tc>
                <a:tc>
                  <a:txBody>
                    <a:bodyPr/>
                    <a:lstStyle/>
                    <a:p>
                      <a:pPr algn="ctr" fontAlgn="ctr"/>
                      <a:endParaRPr lang="en-US" sz="700" b="0" i="0" u="none" strike="noStrike" dirty="0">
                        <a:solidFill>
                          <a:srgbClr val="000000"/>
                        </a:solidFill>
                        <a:effectLst/>
                        <a:latin typeface="Calibri" charset="0"/>
                      </a:endParaRPr>
                    </a:p>
                  </a:txBody>
                  <a:tcPr marL="7281" marR="7281" marT="7281" marB="0" anchor="ctr">
                    <a:lnL>
                      <a:noFill/>
                    </a:lnL>
                    <a:lnR>
                      <a:noFill/>
                    </a:lnR>
                    <a:lnT w="12700" cap="flat" cmpd="sng" algn="ctr">
                      <a:solidFill>
                        <a:scrgbClr r="0" g="0" b="0"/>
                      </a:solidFill>
                      <a:prstDash val="solid"/>
                      <a:round/>
                      <a:headEnd type="none" w="med" len="med"/>
                      <a:tailEnd type="none" w="med" len="med"/>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EBF1DE"/>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a:noFill/>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a:noFill/>
                    </a:lnB>
                    <a:solidFill>
                      <a:srgbClr val="F2DCDB"/>
                    </a:solidFill>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a:noFill/>
                    </a:lnB>
                    <a:solidFill>
                      <a:srgbClr val="F2DCDB"/>
                    </a:solidFill>
                  </a:tcPr>
                </a:tc>
                <a:extLst>
                  <a:ext uri="{0D108BD9-81ED-4DB2-BD59-A6C34878D82A}">
                    <a16:rowId xmlns:a16="http://schemas.microsoft.com/office/drawing/2014/main" val="10014"/>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ctr" fontAlgn="ctr"/>
                      <a:endParaRPr lang="en-US" sz="700" b="0" i="0" u="none" strike="noStrike" dirty="0">
                        <a:solidFill>
                          <a:srgbClr val="000000"/>
                        </a:solidFill>
                        <a:effectLst/>
                        <a:latin typeface="Calibri" charset="0"/>
                      </a:endParaRPr>
                    </a:p>
                  </a:txBody>
                  <a:tcPr marL="7281" marR="7281" marT="7281"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extLst>
                  <a:ext uri="{0D108BD9-81ED-4DB2-BD59-A6C34878D82A}">
                    <a16:rowId xmlns:a16="http://schemas.microsoft.com/office/drawing/2014/main" val="10015"/>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6350" cap="flat" cmpd="sng" algn="ctr">
                      <a:solidFill>
                        <a:srgbClr val="000000"/>
                      </a:solidFill>
                      <a:prstDash val="solid"/>
                      <a:round/>
                      <a:headEnd type="none" w="med" len="med"/>
                      <a:tailEnd type="none" w="med" len="med"/>
                    </a:lnR>
                    <a:lnT>
                      <a:noFill/>
                    </a:lnT>
                    <a:lnB>
                      <a:noFill/>
                    </a:lnB>
                  </a:tcPr>
                </a:tc>
                <a:tc rowSpan="2" gridSpan="2">
                  <a:txBody>
                    <a:bodyPr/>
                    <a:lstStyle/>
                    <a:p>
                      <a:pPr algn="ctr" fontAlgn="ctr"/>
                      <a:r>
                        <a:rPr lang="en-US" sz="1200" b="0" i="0" u="none" strike="noStrike" dirty="0">
                          <a:solidFill>
                            <a:srgbClr val="000000"/>
                          </a:solidFill>
                          <a:effectLst/>
                          <a:latin typeface="Calibri" charset="0"/>
                        </a:rPr>
                        <a:t>2 Given w/o</a:t>
                      </a:r>
                      <a:r>
                        <a:rPr lang="en-US" sz="1200" b="0" i="0" u="none" strike="noStrike" baseline="0" dirty="0">
                          <a:solidFill>
                            <a:srgbClr val="000000"/>
                          </a:solidFill>
                          <a:effectLst/>
                          <a:latin typeface="Calibri" charset="0"/>
                        </a:rPr>
                        <a:t> Meds</a:t>
                      </a:r>
                      <a:endParaRPr lang="en-US" sz="1200" b="0" i="0" u="none" strike="noStrike" dirty="0">
                        <a:solidFill>
                          <a:srgbClr val="000000"/>
                        </a:solidFill>
                        <a:effectLst/>
                        <a:latin typeface="Calibri" charset="0"/>
                      </a:endParaRPr>
                    </a:p>
                  </a:txBody>
                  <a:tcPr marL="52426" marR="52426" marT="26213" marB="26213"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l" fontAlgn="b"/>
                      <a:endParaRPr lang="en-US" sz="700" b="0" i="0" u="none" strike="noStrike">
                        <a:solidFill>
                          <a:srgbClr val="000000"/>
                        </a:solidFill>
                        <a:effectLst/>
                        <a:latin typeface="Calibri" charset="0"/>
                      </a:endParaRP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extLst>
                  <a:ext uri="{0D108BD9-81ED-4DB2-BD59-A6C34878D82A}">
                    <a16:rowId xmlns:a16="http://schemas.microsoft.com/office/drawing/2014/main" val="10016"/>
                  </a:ext>
                </a:extLst>
              </a:tr>
              <a:tr h="116502">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w="6350" cap="flat" cmpd="sng" algn="ctr">
                      <a:solidFill>
                        <a:srgbClr val="000000"/>
                      </a:solidFill>
                      <a:prstDash val="solid"/>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a:txBody>
                    <a:bodyPr/>
                    <a:lstStyle/>
                    <a:p>
                      <a:pPr algn="l" fontAlgn="b"/>
                      <a:endParaRPr lang="en-US" sz="700" b="0" i="0" u="none" strike="noStrike">
                        <a:solidFill>
                          <a:srgbClr val="000000"/>
                        </a:solidFill>
                        <a:effectLst/>
                        <a:latin typeface="Calibri" charset="0"/>
                      </a:endParaRPr>
                    </a:p>
                  </a:txBody>
                  <a:tcPr marL="7281" marR="7281" marT="7281"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tc>
                  <a:txBody>
                    <a:bodyPr/>
                    <a:lstStyle/>
                    <a:p>
                      <a:pPr algn="l" fontAlgn="b"/>
                      <a:endParaRPr lang="en-US" sz="700" b="0" i="0" u="none" strike="noStrike">
                        <a:solidFill>
                          <a:srgbClr val="000000"/>
                        </a:solidFill>
                        <a:effectLst/>
                        <a:latin typeface="Calibri" charset="0"/>
                      </a:endParaRPr>
                    </a:p>
                  </a:txBody>
                  <a:tcPr marL="7281" marR="7281" marT="7281" marB="0" anchor="b">
                    <a:lnL>
                      <a:noFill/>
                    </a:lnL>
                    <a:lnR>
                      <a:noFill/>
                    </a:lnR>
                    <a:lnT>
                      <a:noFill/>
                    </a:lnT>
                    <a:lnB>
                      <a:noFill/>
                    </a:lnB>
                  </a:tcPr>
                </a:tc>
                <a:extLst>
                  <a:ext uri="{0D108BD9-81ED-4DB2-BD59-A6C34878D82A}">
                    <a16:rowId xmlns:a16="http://schemas.microsoft.com/office/drawing/2014/main" val="10017"/>
                  </a:ext>
                </a:extLst>
              </a:tr>
              <a:tr h="123784">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dirty="0">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dirty="0">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sk-SK" sz="700" b="0" i="0" u="none" strike="noStrike" dirty="0">
                          <a:solidFill>
                            <a:srgbClr val="000000"/>
                          </a:solidFill>
                          <a:effectLst/>
                          <a:latin typeface="Calibri" charset="0"/>
                        </a:rPr>
                        <a:t> </a:t>
                      </a:r>
                    </a:p>
                  </a:txBody>
                  <a:tcPr marL="7281" marR="7281" marT="7281"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graphicFrame>
        <p:nvGraphicFramePr>
          <p:cNvPr id="21" name="Table 20">
            <a:extLst>
              <a:ext uri="{FF2B5EF4-FFF2-40B4-BE49-F238E27FC236}">
                <a16:creationId xmlns:a16="http://schemas.microsoft.com/office/drawing/2014/main" id="{43B60572-0E0A-1C4E-8BD8-4FCF50686322}"/>
              </a:ext>
            </a:extLst>
          </p:cNvPr>
          <p:cNvGraphicFramePr>
            <a:graphicFrameLocks noGrp="1"/>
          </p:cNvGraphicFramePr>
          <p:nvPr>
            <p:extLst>
              <p:ext uri="{D42A27DB-BD31-4B8C-83A1-F6EECF244321}">
                <p14:modId xmlns:p14="http://schemas.microsoft.com/office/powerpoint/2010/main" val="2414575665"/>
              </p:ext>
            </p:extLst>
          </p:nvPr>
        </p:nvGraphicFramePr>
        <p:xfrm>
          <a:off x="1427501" y="2599794"/>
          <a:ext cx="4058900" cy="3536031"/>
        </p:xfrm>
        <a:graphic>
          <a:graphicData uri="http://schemas.openxmlformats.org/drawingml/2006/table">
            <a:tbl>
              <a:tblPr/>
              <a:tblGrid>
                <a:gridCol w="508340">
                  <a:extLst>
                    <a:ext uri="{9D8B030D-6E8A-4147-A177-3AD203B41FA5}">
                      <a16:colId xmlns:a16="http://schemas.microsoft.com/office/drawing/2014/main" val="20000"/>
                    </a:ext>
                  </a:extLst>
                </a:gridCol>
                <a:gridCol w="508340">
                  <a:extLst>
                    <a:ext uri="{9D8B030D-6E8A-4147-A177-3AD203B41FA5}">
                      <a16:colId xmlns:a16="http://schemas.microsoft.com/office/drawing/2014/main" val="20001"/>
                    </a:ext>
                  </a:extLst>
                </a:gridCol>
                <a:gridCol w="148592">
                  <a:extLst>
                    <a:ext uri="{9D8B030D-6E8A-4147-A177-3AD203B41FA5}">
                      <a16:colId xmlns:a16="http://schemas.microsoft.com/office/drawing/2014/main" val="20002"/>
                    </a:ext>
                  </a:extLst>
                </a:gridCol>
                <a:gridCol w="148592">
                  <a:extLst>
                    <a:ext uri="{9D8B030D-6E8A-4147-A177-3AD203B41FA5}">
                      <a16:colId xmlns:a16="http://schemas.microsoft.com/office/drawing/2014/main" val="20003"/>
                    </a:ext>
                  </a:extLst>
                </a:gridCol>
                <a:gridCol w="641290">
                  <a:extLst>
                    <a:ext uri="{9D8B030D-6E8A-4147-A177-3AD203B41FA5}">
                      <a16:colId xmlns:a16="http://schemas.microsoft.com/office/drawing/2014/main" val="20004"/>
                    </a:ext>
                  </a:extLst>
                </a:gridCol>
                <a:gridCol w="641290">
                  <a:extLst>
                    <a:ext uri="{9D8B030D-6E8A-4147-A177-3AD203B41FA5}">
                      <a16:colId xmlns:a16="http://schemas.microsoft.com/office/drawing/2014/main" val="20005"/>
                    </a:ext>
                  </a:extLst>
                </a:gridCol>
                <a:gridCol w="148592">
                  <a:extLst>
                    <a:ext uri="{9D8B030D-6E8A-4147-A177-3AD203B41FA5}">
                      <a16:colId xmlns:a16="http://schemas.microsoft.com/office/drawing/2014/main" val="20006"/>
                    </a:ext>
                  </a:extLst>
                </a:gridCol>
                <a:gridCol w="148592">
                  <a:extLst>
                    <a:ext uri="{9D8B030D-6E8A-4147-A177-3AD203B41FA5}">
                      <a16:colId xmlns:a16="http://schemas.microsoft.com/office/drawing/2014/main" val="20007"/>
                    </a:ext>
                  </a:extLst>
                </a:gridCol>
                <a:gridCol w="508340">
                  <a:extLst>
                    <a:ext uri="{9D8B030D-6E8A-4147-A177-3AD203B41FA5}">
                      <a16:colId xmlns:a16="http://schemas.microsoft.com/office/drawing/2014/main" val="20008"/>
                    </a:ext>
                  </a:extLst>
                </a:gridCol>
                <a:gridCol w="508340">
                  <a:extLst>
                    <a:ext uri="{9D8B030D-6E8A-4147-A177-3AD203B41FA5}">
                      <a16:colId xmlns:a16="http://schemas.microsoft.com/office/drawing/2014/main" val="20009"/>
                    </a:ext>
                  </a:extLst>
                </a:gridCol>
                <a:gridCol w="148592">
                  <a:extLst>
                    <a:ext uri="{9D8B030D-6E8A-4147-A177-3AD203B41FA5}">
                      <a16:colId xmlns:a16="http://schemas.microsoft.com/office/drawing/2014/main" val="20010"/>
                    </a:ext>
                  </a:extLst>
                </a:gridCol>
              </a:tblGrid>
              <a:tr h="187281">
                <a:tc gridSpan="11">
                  <a:txBody>
                    <a:bodyPr/>
                    <a:lstStyle/>
                    <a:p>
                      <a:pPr algn="l" fontAlgn="b"/>
                      <a:r>
                        <a:rPr lang="en-US" sz="800" b="1" i="0" u="none" strike="noStrike" dirty="0">
                          <a:solidFill>
                            <a:srgbClr val="000000"/>
                          </a:solidFill>
                          <a:effectLst/>
                          <a:latin typeface="Calibri"/>
                        </a:rPr>
                        <a:t>Among</a:t>
                      </a:r>
                      <a:r>
                        <a:rPr lang="en-US" sz="800" b="1" i="0" u="none" strike="noStrike" baseline="0" dirty="0">
                          <a:solidFill>
                            <a:srgbClr val="000000"/>
                          </a:solidFill>
                          <a:effectLst/>
                          <a:latin typeface="Calibri"/>
                        </a:rPr>
                        <a:t> All PPIA </a:t>
                      </a:r>
                      <a:r>
                        <a:rPr lang="en-US" sz="800" b="1" i="0" u="none" strike="noStrike" dirty="0">
                          <a:solidFill>
                            <a:srgbClr val="000000"/>
                          </a:solidFill>
                          <a:effectLst/>
                          <a:latin typeface="Calibri"/>
                        </a:rPr>
                        <a:t>Providers (285 SP1, 62 SP2, 65 SP3, 69 SP4)</a:t>
                      </a:r>
                    </a:p>
                  </a:txBody>
                  <a:tcPr marL="78857" marR="78857" marT="39429" marB="39429"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821" marR="7821" marT="7821" marB="0" anchor="b">
                    <a:lnL>
                      <a:noFill/>
                    </a:lnL>
                    <a:lnR w="6350" cap="flat" cmpd="sng" algn="ctr">
                      <a:solidFill>
                        <a:srgbClr val="000000"/>
                      </a:solidFill>
                      <a:prstDash val="solid"/>
                      <a:round/>
                      <a:headEnd type="none" w="med" len="med"/>
                      <a:tailEnd type="none" w="med" len="med"/>
                    </a:lnR>
                    <a:lnT>
                      <a:noFill/>
                    </a:lnT>
                    <a:lnB>
                      <a:noFill/>
                    </a:lnB>
                  </a:tcPr>
                </a:tc>
                <a:tc rowSpan="2" gridSpan="2">
                  <a:txBody>
                    <a:bodyPr/>
                    <a:lstStyle/>
                    <a:p>
                      <a:pPr algn="ctr" fontAlgn="ctr"/>
                      <a:r>
                        <a:rPr lang="en-US" sz="1400" b="0" i="0" u="none" strike="noStrike" dirty="0">
                          <a:solidFill>
                            <a:srgbClr val="000000"/>
                          </a:solidFill>
                          <a:effectLst/>
                          <a:latin typeface="Calibri"/>
                        </a:rPr>
                        <a:t>97 (27%) </a:t>
                      </a:r>
                      <a:br>
                        <a:rPr lang="en-US" sz="1400" b="0" i="0" u="none" strike="noStrike" dirty="0">
                          <a:solidFill>
                            <a:srgbClr val="000000"/>
                          </a:solidFill>
                          <a:effectLst/>
                          <a:latin typeface="Calibri"/>
                        </a:rPr>
                      </a:br>
                      <a:r>
                        <a:rPr lang="en-US" sz="1400" b="0" i="0" u="none" strike="noStrike" dirty="0">
                          <a:solidFill>
                            <a:srgbClr val="000000"/>
                          </a:solidFill>
                          <a:effectLst/>
                          <a:latin typeface="Calibri"/>
                        </a:rPr>
                        <a:t>Given</a:t>
                      </a: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rowSpan="2" hMerge="1">
                  <a:txBody>
                    <a:bodyPr/>
                    <a:lstStyle/>
                    <a:p>
                      <a:endParaRPr lang="en-US"/>
                    </a:p>
                  </a:txBody>
                  <a:tcPr/>
                </a:tc>
                <a:tc>
                  <a:txBody>
                    <a:bodyPr/>
                    <a:lstStyle/>
                    <a:p>
                      <a:pPr algn="ctr" fontAlgn="ctr"/>
                      <a:endParaRPr lang="en-US" sz="800" b="0" i="0" u="none" strike="noStrike">
                        <a:solidFill>
                          <a:srgbClr val="000000"/>
                        </a:solidFill>
                        <a:effectLst/>
                        <a:latin typeface="Calibri"/>
                      </a:endParaRPr>
                    </a:p>
                  </a:txBody>
                  <a:tcPr marL="7821" marR="7821" marT="782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w="6350" cap="flat" cmpd="sng" algn="ctr">
                      <a:solidFill>
                        <a:srgbClr val="000000"/>
                      </a:solidFill>
                      <a:prstDash val="solid"/>
                      <a:round/>
                      <a:headEnd type="none" w="med" len="med"/>
                      <a:tailEnd type="none" w="med" len="med"/>
                    </a:lnR>
                    <a:lnT>
                      <a:noFill/>
                    </a:lnT>
                    <a:lnB>
                      <a:noFill/>
                    </a:lnB>
                  </a:tcPr>
                </a:tc>
                <a:tc rowSpan="2" gridSpan="2">
                  <a:txBody>
                    <a:bodyPr/>
                    <a:lstStyle/>
                    <a:p>
                      <a:pPr algn="ctr" fontAlgn="ctr"/>
                      <a:r>
                        <a:rPr lang="en-US" sz="1400" b="0" i="0" u="none" strike="noStrike" dirty="0">
                          <a:solidFill>
                            <a:srgbClr val="000000"/>
                          </a:solidFill>
                          <a:effectLst/>
                          <a:latin typeface="Calibri"/>
                        </a:rPr>
                        <a:t>259 (73%) Not Given</a:t>
                      </a: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rowSpan="2" hMerge="1">
                  <a:txBody>
                    <a:bodyPr/>
                    <a:lstStyle/>
                    <a:p>
                      <a:endParaRPr lang="en-US"/>
                    </a:p>
                  </a:txBody>
                  <a:tcPr/>
                </a:tc>
                <a:tc>
                  <a:txBody>
                    <a:bodyPr/>
                    <a:lstStyle/>
                    <a:p>
                      <a:pPr algn="l" fontAlgn="b"/>
                      <a:endParaRPr lang="en-US" sz="800" b="0" i="0" u="none" strike="noStrike">
                        <a:solidFill>
                          <a:srgbClr val="000000"/>
                        </a:solidFill>
                        <a:effectLst/>
                        <a:latin typeface="Calibri"/>
                      </a:endParaRP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w="6350" cap="flat" cmpd="sng" algn="ctr">
                      <a:solidFill>
                        <a:srgbClr val="000000"/>
                      </a:solidFill>
                      <a:prstDash val="solid"/>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a:txBody>
                    <a:bodyPr/>
                    <a:lstStyle/>
                    <a:p>
                      <a:pPr algn="ctr" fontAlgn="ctr"/>
                      <a:endParaRPr lang="en-US" sz="800" b="0" i="0" u="none" strike="noStrike">
                        <a:solidFill>
                          <a:srgbClr val="000000"/>
                        </a:solidFill>
                        <a:effectLst/>
                        <a:latin typeface="Calibri"/>
                      </a:endParaRPr>
                    </a:p>
                  </a:txBody>
                  <a:tcPr marL="7821" marR="7821" marT="7821"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w="6350" cap="flat" cmpd="sng" algn="ctr">
                      <a:solidFill>
                        <a:srgbClr val="000000"/>
                      </a:solidFill>
                      <a:prstDash val="solid"/>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a:txBody>
                    <a:bodyPr/>
                    <a:lstStyle/>
                    <a:p>
                      <a:pPr algn="l" fontAlgn="b"/>
                      <a:endParaRPr lang="en-US" sz="800" b="0" i="0" u="none" strike="noStrike">
                        <a:solidFill>
                          <a:srgbClr val="000000"/>
                        </a:solidFill>
                        <a:effectLst/>
                        <a:latin typeface="Calibri"/>
                      </a:endParaRP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extLst>
                  <a:ext uri="{0D108BD9-81ED-4DB2-BD59-A6C34878D82A}">
                    <a16:rowId xmlns:a16="http://schemas.microsoft.com/office/drawing/2014/main" val="10004"/>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extLst>
                  <a:ext uri="{0D108BD9-81ED-4DB2-BD59-A6C34878D82A}">
                    <a16:rowId xmlns:a16="http://schemas.microsoft.com/office/drawing/2014/main" val="10005"/>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BF1DE"/>
                    </a:solidFill>
                  </a:tcPr>
                </a:tc>
                <a:tc rowSpan="2" gridSpan="2">
                  <a:txBody>
                    <a:bodyPr/>
                    <a:lstStyle/>
                    <a:p>
                      <a:pPr algn="ctr" fontAlgn="ctr"/>
                      <a:r>
                        <a:rPr lang="tr-TR" sz="800" b="0" i="0" u="none" strike="noStrike">
                          <a:solidFill>
                            <a:srgbClr val="000000"/>
                          </a:solidFill>
                          <a:effectLst/>
                          <a:latin typeface="Calibri"/>
                        </a:rPr>
                        <a:t>Chest X-Ray: 45/211 (21%)</a:t>
                      </a: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ctr" fontAlgn="ctr"/>
                      <a:r>
                        <a:rPr lang="en-US" sz="800" b="0" i="0" u="none" strike="noStrike">
                          <a:solidFill>
                            <a:srgbClr val="000000"/>
                          </a:solidFill>
                          <a:effectLst/>
                          <a:latin typeface="Calibri"/>
                        </a:rPr>
                        <a:t> </a:t>
                      </a:r>
                    </a:p>
                  </a:txBody>
                  <a:tcPr marL="7821" marR="7821" marT="782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DCDB"/>
                    </a:solidFill>
                  </a:tcPr>
                </a:tc>
                <a:tc rowSpan="2" gridSpan="2">
                  <a:txBody>
                    <a:bodyPr/>
                    <a:lstStyle/>
                    <a:p>
                      <a:pPr algn="ctr" fontAlgn="ctr"/>
                      <a:r>
                        <a:rPr lang="en-US" sz="800" b="0" i="0" u="none" strike="noStrike">
                          <a:solidFill>
                            <a:srgbClr val="000000"/>
                          </a:solidFill>
                          <a:effectLst/>
                          <a:latin typeface="Calibri"/>
                        </a:rPr>
                        <a:t>166/211 (79%)</a:t>
                      </a: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06"/>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w="12700" cap="flat" cmpd="sng" algn="ctr">
                      <a:solidFill>
                        <a:scrgbClr r="0" g="0" b="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w="12700" cap="flat" cmpd="sng" algn="ctr">
                      <a:solidFill>
                        <a:scrgbClr r="0" g="0" b="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BF1DE"/>
                    </a:solidFill>
                  </a:tcPr>
                </a:tc>
                <a:tc gridSpan="2" vMerge="1">
                  <a:txBody>
                    <a:bodyPr/>
                    <a:lstStyle/>
                    <a:p>
                      <a:endParaRPr lang="en-US"/>
                    </a:p>
                  </a:txBody>
                  <a:tcPr/>
                </a:tc>
                <a:tc hMerge="1" vMerge="1">
                  <a:txBody>
                    <a:bodyPr/>
                    <a:lstStyle/>
                    <a:p>
                      <a:endParaRPr lang="en-US"/>
                    </a:p>
                  </a:txBody>
                  <a:tcPr/>
                </a:tc>
                <a:tc>
                  <a:txBody>
                    <a:bodyPr/>
                    <a:lstStyle/>
                    <a:p>
                      <a:pPr algn="ctr" fontAlgn="ctr"/>
                      <a:r>
                        <a:rPr lang="en-US" sz="800" b="0" i="0" u="none" strike="noStrike">
                          <a:solidFill>
                            <a:srgbClr val="000000"/>
                          </a:solidFill>
                          <a:effectLst/>
                          <a:latin typeface="Calibri"/>
                        </a:rPr>
                        <a:t> </a:t>
                      </a:r>
                    </a:p>
                  </a:txBody>
                  <a:tcPr marL="7821" marR="7821" marT="782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DCDB"/>
                    </a:solidFill>
                  </a:tcPr>
                </a:tc>
                <a:tc gridSpan="2" vMerge="1">
                  <a:txBody>
                    <a:bodyPr/>
                    <a:lstStyle/>
                    <a:p>
                      <a:endParaRPr lang="en-US"/>
                    </a:p>
                  </a:txBody>
                  <a:tcPr/>
                </a:tc>
                <a:tc hMerge="1" vMerge="1">
                  <a:txBody>
                    <a:bodyPr/>
                    <a:lstStyle/>
                    <a:p>
                      <a:endParaRPr lang="en-US"/>
                    </a:p>
                  </a:txBody>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07"/>
                  </a:ext>
                </a:extLst>
              </a:tr>
              <a:tr h="126107">
                <a:tc rowSpan="8" gridSpan="2">
                  <a:txBody>
                    <a:bodyPr/>
                    <a:lstStyle/>
                    <a:p>
                      <a:pPr algn="ctr" fontAlgn="ctr"/>
                      <a:r>
                        <a:rPr lang="en-US" sz="1600" b="0" i="0" u="none" strike="noStrike" dirty="0">
                          <a:solidFill>
                            <a:srgbClr val="000000"/>
                          </a:solidFill>
                          <a:effectLst/>
                          <a:latin typeface="Calibri"/>
                        </a:rPr>
                        <a:t>356 Potential Vouchers</a:t>
                      </a:r>
                    </a:p>
                  </a:txBody>
                  <a:tcPr marL="7821" marR="7821" marT="7821"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rowSpan="8" hMerge="1">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extLst>
                  <a:ext uri="{0D108BD9-81ED-4DB2-BD59-A6C34878D82A}">
                    <a16:rowId xmlns:a16="http://schemas.microsoft.com/office/drawing/2014/main" val="10008"/>
                  </a:ext>
                </a:extLst>
              </a:tr>
              <a:tr h="126107">
                <a:tc gridSpan="2" vMerge="1">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hMerge="1" vMerge="1">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BF1DE"/>
                    </a:solidFill>
                  </a:tcPr>
                </a:tc>
                <a:tc rowSpan="2" gridSpan="2">
                  <a:txBody>
                    <a:bodyPr/>
                    <a:lstStyle/>
                    <a:p>
                      <a:pPr algn="ctr" fontAlgn="ctr"/>
                      <a:r>
                        <a:rPr lang="ro-RO" sz="800" b="0" i="0" u="none" strike="noStrike" dirty="0">
                          <a:solidFill>
                            <a:srgbClr val="000000"/>
                          </a:solidFill>
                          <a:effectLst/>
                          <a:latin typeface="Calibri"/>
                        </a:rPr>
                        <a:t>Sputum AFB: 38/123 (31%)</a:t>
                      </a: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ctr" fontAlgn="ctr"/>
                      <a:r>
                        <a:rPr lang="en-US" sz="800" b="0" i="0" u="none" strike="noStrike">
                          <a:solidFill>
                            <a:srgbClr val="000000"/>
                          </a:solidFill>
                          <a:effectLst/>
                          <a:latin typeface="Calibri"/>
                        </a:rPr>
                        <a:t> </a:t>
                      </a:r>
                    </a:p>
                  </a:txBody>
                  <a:tcPr marL="7821" marR="7821" marT="782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DCDB"/>
                    </a:solidFill>
                  </a:tcPr>
                </a:tc>
                <a:tc rowSpan="2" gridSpan="2">
                  <a:txBody>
                    <a:bodyPr/>
                    <a:lstStyle/>
                    <a:p>
                      <a:pPr algn="ctr" fontAlgn="ctr"/>
                      <a:r>
                        <a:rPr lang="en-US" sz="800" b="0" i="0" u="none" strike="noStrike">
                          <a:solidFill>
                            <a:srgbClr val="000000"/>
                          </a:solidFill>
                          <a:effectLst/>
                          <a:latin typeface="Calibri"/>
                        </a:rPr>
                        <a:t>85/123 (69%)</a:t>
                      </a: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09"/>
                  </a:ext>
                </a:extLst>
              </a:tr>
              <a:tr h="126107">
                <a:tc gridSpan="2" vMerge="1">
                  <a:txBody>
                    <a:bodyPr/>
                    <a:lstStyle/>
                    <a:p>
                      <a:pPr algn="l" fontAlgn="b"/>
                      <a:endParaRPr lang="en-US" sz="800" b="0" i="0" u="none" strike="noStrike" dirty="0">
                        <a:solidFill>
                          <a:srgbClr val="000000"/>
                        </a:solidFill>
                        <a:effectLst/>
                        <a:latin typeface="Calibri"/>
                      </a:endParaRPr>
                    </a:p>
                  </a:txBody>
                  <a:tcPr marL="7821" marR="7821" marT="7821" marB="0" anchor="b">
                    <a:lnL>
                      <a:noFill/>
                    </a:lnL>
                    <a:lnR>
                      <a:noFill/>
                    </a:lnR>
                    <a:lnT>
                      <a:noFill/>
                    </a:lnT>
                    <a:lnB w="6350" cap="flat" cmpd="sng" algn="ctr">
                      <a:solidFill>
                        <a:srgbClr val="000000"/>
                      </a:solidFill>
                      <a:prstDash val="solid"/>
                      <a:round/>
                      <a:headEnd type="none" w="med" len="med"/>
                      <a:tailEnd type="none" w="med" len="med"/>
                    </a:lnB>
                  </a:tcPr>
                </a:tc>
                <a:tc hMerge="1" vMerge="1">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821" marR="7821" marT="782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BF1DE"/>
                    </a:solidFill>
                  </a:tcPr>
                </a:tc>
                <a:tc gridSpan="2" vMerge="1">
                  <a:txBody>
                    <a:bodyPr/>
                    <a:lstStyle/>
                    <a:p>
                      <a:endParaRPr lang="en-US"/>
                    </a:p>
                  </a:txBody>
                  <a:tcPr/>
                </a:tc>
                <a:tc hMerge="1" vMerge="1">
                  <a:txBody>
                    <a:bodyPr/>
                    <a:lstStyle/>
                    <a:p>
                      <a:endParaRPr lang="en-US"/>
                    </a:p>
                  </a:txBody>
                  <a:tcPr/>
                </a:tc>
                <a:tc>
                  <a:txBody>
                    <a:bodyPr/>
                    <a:lstStyle/>
                    <a:p>
                      <a:pPr algn="ctr" fontAlgn="ctr"/>
                      <a:r>
                        <a:rPr lang="en-US" sz="800" b="0" i="0" u="none" strike="noStrike">
                          <a:solidFill>
                            <a:srgbClr val="000000"/>
                          </a:solidFill>
                          <a:effectLst/>
                          <a:latin typeface="Calibri"/>
                        </a:rPr>
                        <a:t> </a:t>
                      </a:r>
                    </a:p>
                  </a:txBody>
                  <a:tcPr marL="7821" marR="7821" marT="782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DCDB"/>
                    </a:solidFill>
                  </a:tcPr>
                </a:tc>
                <a:tc gridSpan="2" vMerge="1">
                  <a:txBody>
                    <a:bodyPr/>
                    <a:lstStyle/>
                    <a:p>
                      <a:endParaRPr lang="en-US"/>
                    </a:p>
                  </a:txBody>
                  <a:tcPr/>
                </a:tc>
                <a:tc hMerge="1" vMerge="1">
                  <a:txBody>
                    <a:bodyPr/>
                    <a:lstStyle/>
                    <a:p>
                      <a:endParaRPr lang="en-US"/>
                    </a:p>
                  </a:txBody>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10"/>
                  </a:ext>
                </a:extLst>
              </a:tr>
              <a:tr h="126107">
                <a:tc gridSpan="2" vMerge="1">
                  <a:txBody>
                    <a:bodyPr/>
                    <a:lstStyle/>
                    <a:p>
                      <a:pPr algn="ctr" fontAlgn="ctr"/>
                      <a:endParaRPr lang="en-US" sz="800" b="0" i="0" u="none" strike="noStrike" dirty="0">
                        <a:solidFill>
                          <a:srgbClr val="000000"/>
                        </a:solidFill>
                        <a:effectLst/>
                        <a:latin typeface="Calibri"/>
                      </a:endParaRP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vMerge="1">
                  <a:txBody>
                    <a:bodyPr/>
                    <a:lstStyle/>
                    <a:p>
                      <a:endParaRPr lang="en-US"/>
                    </a:p>
                  </a:txBody>
                  <a:tcPr/>
                </a:tc>
                <a:tc>
                  <a:txBody>
                    <a:bodyPr/>
                    <a:lstStyle/>
                    <a:p>
                      <a:pPr algn="l" fontAlgn="b"/>
                      <a:endParaRPr lang="en-US" sz="800" b="0" i="0" u="none" strike="noStrike">
                        <a:solidFill>
                          <a:srgbClr val="000000"/>
                        </a:solidFill>
                        <a:effectLst/>
                        <a:latin typeface="Calibri"/>
                      </a:endParaRPr>
                    </a:p>
                  </a:txBody>
                  <a:tcPr marL="7821" marR="7821" marT="782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EBF1DE"/>
                    </a:solidFill>
                  </a:tcPr>
                </a:tc>
                <a:tc>
                  <a:txBody>
                    <a:bodyPr/>
                    <a:lstStyle/>
                    <a:p>
                      <a:pPr algn="ctr" fontAlgn="ctr"/>
                      <a:r>
                        <a:rPr lang="en-US" sz="800" b="0" i="0" u="none" strike="noStrike">
                          <a:solidFill>
                            <a:srgbClr val="000000"/>
                          </a:solidFill>
                          <a:effectLst/>
                          <a:latin typeface="Calibri"/>
                        </a:rPr>
                        <a:t> </a:t>
                      </a:r>
                    </a:p>
                  </a:txBody>
                  <a:tcPr marL="7821" marR="7821" marT="7821" marB="0" anchor="ctr">
                    <a:lnL>
                      <a:noFill/>
                    </a:lnL>
                    <a:lnR>
                      <a:noFill/>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ctr" fontAlgn="ctr"/>
                      <a:r>
                        <a:rPr lang="en-US" sz="800" b="0" i="0" u="none" strike="noStrike">
                          <a:solidFill>
                            <a:srgbClr val="000000"/>
                          </a:solidFill>
                          <a:effectLst/>
                          <a:latin typeface="Calibri"/>
                        </a:rPr>
                        <a:t> </a:t>
                      </a:r>
                    </a:p>
                  </a:txBody>
                  <a:tcPr marL="7821" marR="7821" marT="7821" marB="0" anchor="ctr">
                    <a:lnL>
                      <a:noFill/>
                    </a:lnL>
                    <a:lnR>
                      <a:noFill/>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ctr" fontAlgn="ctr"/>
                      <a:r>
                        <a:rPr lang="en-US" sz="800" b="0" i="0" u="none" strike="noStrike">
                          <a:solidFill>
                            <a:srgbClr val="000000"/>
                          </a:solidFill>
                          <a:effectLst/>
                          <a:latin typeface="Calibri"/>
                        </a:rPr>
                        <a:t> </a:t>
                      </a:r>
                    </a:p>
                  </a:txBody>
                  <a:tcPr marL="7821" marR="7821" marT="7821" marB="0" anchor="ctr">
                    <a:lnL>
                      <a:noFill/>
                    </a:lnL>
                    <a:lnR>
                      <a:noFill/>
                    </a:lnR>
                    <a:lnT>
                      <a:noFill/>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a:noFill/>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a:noFill/>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extLst>
                  <a:ext uri="{0D108BD9-81ED-4DB2-BD59-A6C34878D82A}">
                    <a16:rowId xmlns:a16="http://schemas.microsoft.com/office/drawing/2014/main" val="10011"/>
                  </a:ext>
                </a:extLst>
              </a:tr>
              <a:tr h="179460">
                <a:tc gridSpan="2" vMerge="1">
                  <a:txBody>
                    <a:bodyPr/>
                    <a:lstStyle/>
                    <a:p>
                      <a:endParaRPr lang="en-US"/>
                    </a:p>
                  </a:txBody>
                  <a:tcPr/>
                </a:tc>
                <a:tc hMerge="1" vMerge="1">
                  <a:txBody>
                    <a:bodyPr/>
                    <a:lstStyle/>
                    <a:p>
                      <a:endParaRPr lang="en-US"/>
                    </a:p>
                  </a:txBody>
                  <a:tcPr/>
                </a:tc>
                <a:tc>
                  <a:txBody>
                    <a:bodyPr/>
                    <a:lstStyle/>
                    <a:p>
                      <a:pPr algn="l" fontAlgn="b"/>
                      <a:r>
                        <a:rPr lang="en-US" sz="800" b="0" i="0" u="none" strike="noStrike">
                          <a:solidFill>
                            <a:srgbClr val="000000"/>
                          </a:solidFill>
                          <a:effectLst/>
                          <a:latin typeface="Calibri"/>
                        </a:rPr>
                        <a:t> </a:t>
                      </a:r>
                    </a:p>
                  </a:txBody>
                  <a:tcPr marL="7821" marR="7821" marT="782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extLst>
                  <a:ext uri="{0D108BD9-81ED-4DB2-BD59-A6C34878D82A}">
                    <a16:rowId xmlns:a16="http://schemas.microsoft.com/office/drawing/2014/main" val="10012"/>
                  </a:ext>
                </a:extLst>
              </a:tr>
              <a:tr h="126107">
                <a:tc gridSpan="2" vMerge="1">
                  <a:txBody>
                    <a:bodyPr/>
                    <a:lstStyle/>
                    <a:p>
                      <a:pPr algn="l" fontAlgn="b"/>
                      <a:endParaRPr lang="en-US" sz="800" b="0" i="0" u="none" strike="noStrike" dirty="0">
                        <a:solidFill>
                          <a:srgbClr val="000000"/>
                        </a:solidFill>
                        <a:effectLst/>
                        <a:latin typeface="Calibri"/>
                      </a:endParaRPr>
                    </a:p>
                  </a:txBody>
                  <a:tcPr marL="7821" marR="7821" marT="7821" marB="0" anchor="b">
                    <a:lnL>
                      <a:noFill/>
                    </a:lnL>
                    <a:lnR>
                      <a:noFill/>
                    </a:lnR>
                    <a:lnT w="6350" cap="flat" cmpd="sng" algn="ctr">
                      <a:solidFill>
                        <a:srgbClr val="000000"/>
                      </a:solidFill>
                      <a:prstDash val="solid"/>
                      <a:round/>
                      <a:headEnd type="none" w="med" len="med"/>
                      <a:tailEnd type="none" w="med" len="med"/>
                    </a:lnT>
                    <a:lnB>
                      <a:noFill/>
                    </a:lnB>
                  </a:tcPr>
                </a:tc>
                <a:tc hMerge="1" vMerge="1">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BF1DE"/>
                    </a:solidFill>
                  </a:tcPr>
                </a:tc>
                <a:tc rowSpan="2" gridSpan="2">
                  <a:txBody>
                    <a:bodyPr/>
                    <a:lstStyle/>
                    <a:p>
                      <a:pPr algn="ctr" fontAlgn="ctr"/>
                      <a:r>
                        <a:rPr lang="en-US" sz="800" b="0" i="0" u="none" strike="noStrike">
                          <a:solidFill>
                            <a:srgbClr val="000000"/>
                          </a:solidFill>
                          <a:effectLst/>
                          <a:latin typeface="Calibri"/>
                        </a:rPr>
                        <a:t>GeneXpert: 4/7 (57%)</a:t>
                      </a: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ctr" fontAlgn="ctr"/>
                      <a:r>
                        <a:rPr lang="en-US" sz="800" b="0" i="0" u="none" strike="noStrike">
                          <a:solidFill>
                            <a:srgbClr val="000000"/>
                          </a:solidFill>
                          <a:effectLst/>
                          <a:latin typeface="Calibri"/>
                        </a:rPr>
                        <a:t> </a:t>
                      </a:r>
                    </a:p>
                  </a:txBody>
                  <a:tcPr marL="7821" marR="7821" marT="782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DCDB"/>
                    </a:solidFill>
                  </a:tcPr>
                </a:tc>
                <a:tc rowSpan="2" gridSpan="2">
                  <a:txBody>
                    <a:bodyPr/>
                    <a:lstStyle/>
                    <a:p>
                      <a:pPr algn="ctr" fontAlgn="ctr"/>
                      <a:r>
                        <a:rPr lang="en-US" sz="800" b="0" i="0" u="none" strike="noStrike">
                          <a:solidFill>
                            <a:srgbClr val="000000"/>
                          </a:solidFill>
                          <a:effectLst/>
                          <a:latin typeface="Calibri"/>
                        </a:rPr>
                        <a:t>3/7 (43%)</a:t>
                      </a: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13"/>
                  </a:ext>
                </a:extLst>
              </a:tr>
              <a:tr h="126107">
                <a:tc gridSpan="2" vMerge="1">
                  <a:txBody>
                    <a:bodyPr/>
                    <a:lstStyle/>
                    <a:p>
                      <a:pPr algn="l" fontAlgn="b"/>
                      <a:endParaRPr lang="en-US" sz="800" b="0" i="0" u="none" strike="noStrike" dirty="0">
                        <a:solidFill>
                          <a:srgbClr val="000000"/>
                        </a:solidFill>
                        <a:effectLst/>
                        <a:latin typeface="Calibri"/>
                      </a:endParaRPr>
                    </a:p>
                  </a:txBody>
                  <a:tcPr marL="7821" marR="7821" marT="7821" marB="0" anchor="b">
                    <a:lnL>
                      <a:noFill/>
                    </a:lnL>
                    <a:lnR>
                      <a:noFill/>
                    </a:lnR>
                    <a:lnT>
                      <a:noFill/>
                    </a:lnT>
                    <a:lnB>
                      <a:noFill/>
                    </a:lnB>
                  </a:tcPr>
                </a:tc>
                <a:tc hMerge="1" vMerge="1">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BF1DE"/>
                    </a:solidFill>
                  </a:tcPr>
                </a:tc>
                <a:tc gridSpan="2" vMerge="1">
                  <a:txBody>
                    <a:bodyPr/>
                    <a:lstStyle/>
                    <a:p>
                      <a:endParaRPr lang="en-US"/>
                    </a:p>
                  </a:txBody>
                  <a:tcPr/>
                </a:tc>
                <a:tc hMerge="1" vMerge="1">
                  <a:txBody>
                    <a:bodyPr/>
                    <a:lstStyle/>
                    <a:p>
                      <a:endParaRPr lang="en-US"/>
                    </a:p>
                  </a:txBody>
                  <a:tcPr/>
                </a:tc>
                <a:tc>
                  <a:txBody>
                    <a:bodyPr/>
                    <a:lstStyle/>
                    <a:p>
                      <a:pPr algn="ctr" fontAlgn="ctr"/>
                      <a:r>
                        <a:rPr lang="en-US" sz="800" b="0" i="0" u="none" strike="noStrike">
                          <a:solidFill>
                            <a:srgbClr val="000000"/>
                          </a:solidFill>
                          <a:effectLst/>
                          <a:latin typeface="Calibri"/>
                        </a:rPr>
                        <a:t> </a:t>
                      </a:r>
                    </a:p>
                  </a:txBody>
                  <a:tcPr marL="7821" marR="7821" marT="782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DCDB"/>
                    </a:solidFill>
                  </a:tcPr>
                </a:tc>
                <a:tc gridSpan="2" vMerge="1">
                  <a:txBody>
                    <a:bodyPr/>
                    <a:lstStyle/>
                    <a:p>
                      <a:endParaRPr lang="en-US"/>
                    </a:p>
                  </a:txBody>
                  <a:tcPr/>
                </a:tc>
                <a:tc hMerge="1" vMerge="1">
                  <a:txBody>
                    <a:bodyPr/>
                    <a:lstStyle/>
                    <a:p>
                      <a:endParaRPr lang="en-US"/>
                    </a:p>
                  </a:txBody>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14"/>
                  </a:ext>
                </a:extLst>
              </a:tr>
              <a:tr h="126107">
                <a:tc gridSpan="2" vMerge="1">
                  <a:txBody>
                    <a:bodyPr/>
                    <a:lstStyle/>
                    <a:p>
                      <a:pPr algn="l" fontAlgn="b"/>
                      <a:endParaRPr lang="en-US" sz="800" b="0" i="0" u="none" strike="noStrike" dirty="0">
                        <a:solidFill>
                          <a:srgbClr val="000000"/>
                        </a:solidFill>
                        <a:effectLst/>
                        <a:latin typeface="Calibri"/>
                      </a:endParaRPr>
                    </a:p>
                  </a:txBody>
                  <a:tcPr marL="7821" marR="7821" marT="7821" marB="0" anchor="b">
                    <a:lnL>
                      <a:noFill/>
                    </a:lnL>
                    <a:lnR>
                      <a:noFill/>
                    </a:lnR>
                    <a:lnT>
                      <a:noFill/>
                    </a:lnT>
                    <a:lnB>
                      <a:noFill/>
                    </a:lnB>
                  </a:tcPr>
                </a:tc>
                <a:tc hMerge="1" vMerge="1">
                  <a:txBody>
                    <a:bodyPr/>
                    <a:lstStyle/>
                    <a:p>
                      <a:pPr algn="l" fontAlgn="b"/>
                      <a:endParaRPr lang="en-US" sz="800" b="0" i="0" u="none" strike="noStrike" dirty="0">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w="12700" cap="flat" cmpd="sng" algn="ctr">
                      <a:solidFill>
                        <a:scrgbClr r="0" g="0" b="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extLst>
                  <a:ext uri="{0D108BD9-81ED-4DB2-BD59-A6C34878D82A}">
                    <a16:rowId xmlns:a16="http://schemas.microsoft.com/office/drawing/2014/main" val="10015"/>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crgbClr r="0" g="0" b="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w="12700" cap="flat" cmpd="sng" algn="ctr">
                      <a:solidFill>
                        <a:scrgbClr r="0" g="0" b="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EBF1DE"/>
                    </a:solidFill>
                  </a:tcPr>
                </a:tc>
                <a:tc rowSpan="2" gridSpan="2">
                  <a:txBody>
                    <a:bodyPr/>
                    <a:lstStyle/>
                    <a:p>
                      <a:pPr algn="ctr" fontAlgn="ctr"/>
                      <a:r>
                        <a:rPr lang="en-US" sz="800" b="0" i="0" u="none" strike="noStrike">
                          <a:solidFill>
                            <a:srgbClr val="000000"/>
                          </a:solidFill>
                          <a:effectLst/>
                          <a:latin typeface="Calibri"/>
                        </a:rPr>
                        <a:t>TB Medication: 5/15 (33%)</a:t>
                      </a: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ctr" fontAlgn="ctr"/>
                      <a:r>
                        <a:rPr lang="en-US" sz="800" b="0" i="0" u="none" strike="noStrike">
                          <a:solidFill>
                            <a:srgbClr val="000000"/>
                          </a:solidFill>
                          <a:effectLst/>
                          <a:latin typeface="Calibri"/>
                        </a:rPr>
                        <a:t> </a:t>
                      </a:r>
                    </a:p>
                  </a:txBody>
                  <a:tcPr marL="7821" marR="7821" marT="7821"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2DCDB"/>
                    </a:solidFill>
                  </a:tcPr>
                </a:tc>
                <a:tc rowSpan="2" gridSpan="2">
                  <a:txBody>
                    <a:bodyPr/>
                    <a:lstStyle/>
                    <a:p>
                      <a:pPr algn="ctr" fontAlgn="ctr"/>
                      <a:r>
                        <a:rPr lang="en-US" sz="800" b="0" i="0" u="none" strike="noStrike">
                          <a:solidFill>
                            <a:srgbClr val="000000"/>
                          </a:solidFill>
                          <a:effectLst/>
                          <a:latin typeface="Calibri"/>
                        </a:rPr>
                        <a:t>10/15 (67%)</a:t>
                      </a: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16"/>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BF1DE"/>
                    </a:solidFill>
                  </a:tcPr>
                </a:tc>
                <a:tc gridSpan="2" vMerge="1">
                  <a:txBody>
                    <a:bodyPr/>
                    <a:lstStyle/>
                    <a:p>
                      <a:endParaRPr lang="en-US"/>
                    </a:p>
                  </a:txBody>
                  <a:tcPr/>
                </a:tc>
                <a:tc hMerge="1" vMerge="1">
                  <a:txBody>
                    <a:bodyPr/>
                    <a:lstStyle/>
                    <a:p>
                      <a:endParaRPr lang="en-US"/>
                    </a:p>
                  </a:txBody>
                  <a:tcPr/>
                </a:tc>
                <a:tc>
                  <a:txBody>
                    <a:bodyPr/>
                    <a:lstStyle/>
                    <a:p>
                      <a:pPr algn="ctr" fontAlgn="ctr"/>
                      <a:r>
                        <a:rPr lang="en-US" sz="800" b="0" i="0" u="none" strike="noStrike">
                          <a:solidFill>
                            <a:srgbClr val="000000"/>
                          </a:solidFill>
                          <a:effectLst/>
                          <a:latin typeface="Calibri"/>
                        </a:rPr>
                        <a:t> </a:t>
                      </a:r>
                    </a:p>
                  </a:txBody>
                  <a:tcPr marL="7821" marR="7821" marT="782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2DCDB"/>
                    </a:solidFill>
                  </a:tcPr>
                </a:tc>
                <a:tc gridSpan="2" vMerge="1">
                  <a:txBody>
                    <a:bodyPr/>
                    <a:lstStyle/>
                    <a:p>
                      <a:endParaRPr lang="en-US"/>
                    </a:p>
                  </a:txBody>
                  <a:tcPr/>
                </a:tc>
                <a:tc hMerge="1" vMerge="1">
                  <a:txBody>
                    <a:bodyPr/>
                    <a:lstStyle/>
                    <a:p>
                      <a:endParaRPr lang="en-US"/>
                    </a:p>
                  </a:txBody>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solidFill>
                      <a:srgbClr val="F2DCDB"/>
                    </a:solidFill>
                  </a:tcPr>
                </a:tc>
                <a:extLst>
                  <a:ext uri="{0D108BD9-81ED-4DB2-BD59-A6C34878D82A}">
                    <a16:rowId xmlns:a16="http://schemas.microsoft.com/office/drawing/2014/main" val="10017"/>
                  </a:ext>
                </a:extLst>
              </a:tr>
              <a:tr h="126107">
                <a:tc>
                  <a:txBody>
                    <a:bodyPr/>
                    <a:lstStyle/>
                    <a:p>
                      <a:pPr algn="ctr" fontAlgn="ctr"/>
                      <a:endParaRPr lang="en-US" sz="800" b="0" i="0" u="none" strike="noStrike">
                        <a:solidFill>
                          <a:srgbClr val="000000"/>
                        </a:solidFill>
                        <a:effectLst/>
                        <a:latin typeface="Calibri"/>
                      </a:endParaRPr>
                    </a:p>
                  </a:txBody>
                  <a:tcPr marL="7821" marR="7821" marT="7821" marB="0" anchor="ctr">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821" marR="7821" marT="7821"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EBF1DE"/>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a:noFill/>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a:noFill/>
                    </a:lnB>
                    <a:solidFill>
                      <a:srgbClr val="F2DCDB"/>
                    </a:solidFill>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a:noFill/>
                    </a:lnB>
                    <a:solidFill>
                      <a:srgbClr val="F2DCDB"/>
                    </a:solidFill>
                  </a:tcPr>
                </a:tc>
                <a:extLst>
                  <a:ext uri="{0D108BD9-81ED-4DB2-BD59-A6C34878D82A}">
                    <a16:rowId xmlns:a16="http://schemas.microsoft.com/office/drawing/2014/main" val="10018"/>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ctr" fontAlgn="ctr"/>
                      <a:endParaRPr lang="en-US" sz="800" b="0" i="0" u="none" strike="noStrike">
                        <a:solidFill>
                          <a:srgbClr val="000000"/>
                        </a:solidFill>
                        <a:effectLst/>
                        <a:latin typeface="Calibri"/>
                      </a:endParaRPr>
                    </a:p>
                  </a:txBody>
                  <a:tcPr marL="7821" marR="7821" marT="7821" marB="0" anchor="ctr">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7821" marR="7821" marT="7821"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extLst>
                  <a:ext uri="{0D108BD9-81ED-4DB2-BD59-A6C34878D82A}">
                    <a16:rowId xmlns:a16="http://schemas.microsoft.com/office/drawing/2014/main" val="10019"/>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w="6350" cap="flat" cmpd="sng" algn="ctr">
                      <a:solidFill>
                        <a:srgbClr val="000000"/>
                      </a:solidFill>
                      <a:prstDash val="solid"/>
                      <a:round/>
                      <a:headEnd type="none" w="med" len="med"/>
                      <a:tailEnd type="none" w="med" len="med"/>
                    </a:lnR>
                    <a:lnT>
                      <a:noFill/>
                    </a:lnT>
                    <a:lnB>
                      <a:noFill/>
                    </a:lnB>
                  </a:tcPr>
                </a:tc>
                <a:tc rowSpan="2" gridSpan="2">
                  <a:txBody>
                    <a:bodyPr/>
                    <a:lstStyle/>
                    <a:p>
                      <a:pPr algn="ctr" fontAlgn="ctr"/>
                      <a:r>
                        <a:rPr lang="en-US" sz="1200" b="0" i="0" u="none" strike="noStrike" dirty="0">
                          <a:solidFill>
                            <a:srgbClr val="000000"/>
                          </a:solidFill>
                          <a:effectLst/>
                          <a:latin typeface="Calibri"/>
                        </a:rPr>
                        <a:t>5 Given w/o Meds</a:t>
                      </a:r>
                    </a:p>
                  </a:txBody>
                  <a:tcPr marL="78857" marR="78857" marT="39429" marB="39429"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hMerge="1">
                  <a:txBody>
                    <a:bodyPr/>
                    <a:lstStyle/>
                    <a:p>
                      <a:endParaRPr lang="en-US"/>
                    </a:p>
                  </a:txBody>
                  <a:tcPr/>
                </a:tc>
                <a:tc>
                  <a:txBody>
                    <a:bodyPr/>
                    <a:lstStyle/>
                    <a:p>
                      <a:pPr algn="l" fontAlgn="b"/>
                      <a:endParaRPr lang="en-US" sz="800" b="0" i="0" u="none" strike="noStrike">
                        <a:solidFill>
                          <a:srgbClr val="000000"/>
                        </a:solidFill>
                        <a:effectLst/>
                        <a:latin typeface="Calibri"/>
                      </a:endParaRP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extLst>
                  <a:ext uri="{0D108BD9-81ED-4DB2-BD59-A6C34878D82A}">
                    <a16:rowId xmlns:a16="http://schemas.microsoft.com/office/drawing/2014/main" val="10020"/>
                  </a:ext>
                </a:extLst>
              </a:tr>
              <a:tr h="126107">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a:endParaRPr>
                    </a:p>
                  </a:txBody>
                  <a:tcPr marL="7821" marR="7821" marT="7821" marB="0" anchor="b">
                    <a:lnL>
                      <a:noFill/>
                    </a:lnL>
                    <a:lnR w="6350" cap="flat" cmpd="sng" algn="ctr">
                      <a:solidFill>
                        <a:srgbClr val="000000"/>
                      </a:solidFill>
                      <a:prstDash val="solid"/>
                      <a:round/>
                      <a:headEnd type="none" w="med" len="med"/>
                      <a:tailEnd type="none" w="med" len="med"/>
                    </a:lnR>
                    <a:lnT>
                      <a:noFill/>
                    </a:lnT>
                    <a:lnB>
                      <a:noFill/>
                    </a:lnB>
                  </a:tcPr>
                </a:tc>
                <a:tc gridSpan="2" vMerge="1">
                  <a:txBody>
                    <a:bodyPr/>
                    <a:lstStyle/>
                    <a:p>
                      <a:endParaRPr lang="en-US"/>
                    </a:p>
                  </a:txBody>
                  <a:tcPr/>
                </a:tc>
                <a:tc hMerge="1" vMerge="1">
                  <a:txBody>
                    <a:bodyPr/>
                    <a:lstStyle/>
                    <a:p>
                      <a:endParaRPr lang="en-US"/>
                    </a:p>
                  </a:txBody>
                  <a:tcPr/>
                </a:tc>
                <a:tc>
                  <a:txBody>
                    <a:bodyPr/>
                    <a:lstStyle/>
                    <a:p>
                      <a:pPr algn="l" fontAlgn="b"/>
                      <a:endParaRPr lang="en-US" sz="800" b="0" i="0" u="none" strike="noStrike">
                        <a:solidFill>
                          <a:srgbClr val="000000"/>
                        </a:solidFill>
                        <a:effectLst/>
                        <a:latin typeface="Calibri"/>
                      </a:endParaRPr>
                    </a:p>
                  </a:txBody>
                  <a:tcPr marL="7821" marR="7821" marT="7821"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a:endParaRPr>
                    </a:p>
                  </a:txBody>
                  <a:tcPr marL="7821" marR="7821" marT="7821" marB="0" anchor="b">
                    <a:lnL>
                      <a:noFill/>
                    </a:lnL>
                    <a:lnR>
                      <a:noFill/>
                    </a:lnR>
                    <a:lnT>
                      <a:noFill/>
                    </a:lnT>
                    <a:lnB>
                      <a:noFill/>
                    </a:lnB>
                  </a:tcPr>
                </a:tc>
                <a:extLst>
                  <a:ext uri="{0D108BD9-81ED-4DB2-BD59-A6C34878D82A}">
                    <a16:rowId xmlns:a16="http://schemas.microsoft.com/office/drawing/2014/main" val="10021"/>
                  </a:ext>
                </a:extLst>
              </a:tr>
              <a:tr h="126107">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a:rPr>
                        <a:t> </a:t>
                      </a:r>
                    </a:p>
                  </a:txBody>
                  <a:tcPr marL="7821" marR="7821" marT="7821"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a:rPr>
                        <a:t> </a:t>
                      </a:r>
                    </a:p>
                  </a:txBody>
                  <a:tcPr marL="7821" marR="7821" marT="7821"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bl>
          </a:graphicData>
        </a:graphic>
      </p:graphicFrame>
      <p:sp>
        <p:nvSpPr>
          <p:cNvPr id="4" name="Footer Placeholder 3">
            <a:extLst>
              <a:ext uri="{FF2B5EF4-FFF2-40B4-BE49-F238E27FC236}">
                <a16:creationId xmlns:a16="http://schemas.microsoft.com/office/drawing/2014/main" id="{8B8C28B0-73C7-3A4B-A647-CE9A0EB10FE0}"/>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0F17F7D8-8678-D94F-932C-19A9522E9A2C}"/>
              </a:ext>
            </a:extLst>
          </p:cNvPr>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063562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E3F2-B60A-614C-83DF-89C1348BC412}"/>
              </a:ext>
            </a:extLst>
          </p:cNvPr>
          <p:cNvSpPr>
            <a:spLocks noGrp="1"/>
          </p:cNvSpPr>
          <p:nvPr>
            <p:ph type="title"/>
          </p:nvPr>
        </p:nvSpPr>
        <p:spPr/>
        <p:txBody>
          <a:bodyPr/>
          <a:lstStyle/>
          <a:p>
            <a:r>
              <a:rPr lang="en-US" dirty="0"/>
              <a:t>Therefore there are many patients not observed in program data</a:t>
            </a:r>
          </a:p>
        </p:txBody>
      </p:sp>
      <p:sp>
        <p:nvSpPr>
          <p:cNvPr id="3" name="Content Placeholder 2">
            <a:extLst>
              <a:ext uri="{FF2B5EF4-FFF2-40B4-BE49-F238E27FC236}">
                <a16:creationId xmlns:a16="http://schemas.microsoft.com/office/drawing/2014/main" id="{0F383759-BE5E-A74E-99C7-9837739903FD}"/>
              </a:ext>
            </a:extLst>
          </p:cNvPr>
          <p:cNvSpPr>
            <a:spLocks noGrp="1"/>
          </p:cNvSpPr>
          <p:nvPr>
            <p:ph idx="1"/>
          </p:nvPr>
        </p:nvSpPr>
        <p:spPr>
          <a:xfrm>
            <a:off x="1097280" y="1845734"/>
            <a:ext cx="10058400" cy="4382538"/>
          </a:xfrm>
        </p:spPr>
        <p:txBody>
          <a:bodyPr>
            <a:normAutofit/>
          </a:bodyPr>
          <a:lstStyle/>
          <a:p>
            <a:pPr marL="0" indent="0">
              <a:buNone/>
            </a:pPr>
            <a:r>
              <a:rPr lang="en-US" sz="2400" b="1" dirty="0"/>
              <a:t>Key insight – program data misses two groups:</a:t>
            </a:r>
          </a:p>
          <a:p>
            <a:pPr lvl="1"/>
            <a:r>
              <a:rPr lang="en-US" sz="2200" dirty="0"/>
              <a:t>Providers who are not in the PPIA</a:t>
            </a:r>
          </a:p>
          <a:p>
            <a:pPr lvl="1"/>
            <a:r>
              <a:rPr lang="en-US" sz="2200" dirty="0"/>
              <a:t>Patients who PPIA providers do not register</a:t>
            </a:r>
            <a:endParaRPr lang="en-US" sz="2400" dirty="0"/>
          </a:p>
          <a:p>
            <a:pPr marL="0" indent="0">
              <a:buNone/>
            </a:pPr>
            <a:r>
              <a:rPr lang="en-US" sz="2400" b="1" dirty="0"/>
              <a:t>Therefore:</a:t>
            </a:r>
          </a:p>
          <a:p>
            <a:pPr lvl="1"/>
            <a:r>
              <a:rPr lang="en-US" sz="2200" dirty="0"/>
              <a:t>No direct way to tell how much PPIA behavior change is “general”, or growth in utilization of GX that would have happened anyway</a:t>
            </a:r>
          </a:p>
          <a:p>
            <a:pPr lvl="1"/>
            <a:r>
              <a:rPr lang="en-US" sz="2200" dirty="0"/>
              <a:t>No way to tell how much change in a given provider reflects selective reporting within PPIA, such as learning to only register patients for whom they order GX</a:t>
            </a:r>
            <a:endParaRPr lang="en-US" sz="2400" dirty="0"/>
          </a:p>
          <a:p>
            <a:pPr marL="0" indent="0">
              <a:buNone/>
            </a:pPr>
            <a:r>
              <a:rPr lang="en-US" sz="2400" dirty="0"/>
              <a:t>SP data addresses these questions by observing providers outside the PPIA, and providers within the PPIA regardless of reporting the patient</a:t>
            </a:r>
          </a:p>
        </p:txBody>
      </p:sp>
      <p:sp>
        <p:nvSpPr>
          <p:cNvPr id="4" name="Date Placeholder 3">
            <a:extLst>
              <a:ext uri="{FF2B5EF4-FFF2-40B4-BE49-F238E27FC236}">
                <a16:creationId xmlns:a16="http://schemas.microsoft.com/office/drawing/2014/main" id="{5CEDB3FC-7BC7-7740-8195-E7305F488F3C}"/>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3B131F65-4E51-D149-B550-E8B22145B219}"/>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6D99D335-419A-4242-8926-4768C1BCFAEF}"/>
              </a:ext>
            </a:extLst>
          </p:cNvPr>
          <p:cNvSpPr>
            <a:spLocks noGrp="1"/>
          </p:cNvSpPr>
          <p:nvPr>
            <p:ph type="sldNum" sz="quarter" idx="12"/>
          </p:nvPr>
        </p:nvSpPr>
        <p:spPr/>
        <p:txBody>
          <a:bodyPr/>
          <a:lstStyle/>
          <a:p>
            <a:fld id="{6113E31D-E2AB-40D1-8B51-AFA5AFEF393A}" type="slidenum">
              <a:rPr lang="en-US" smtClean="0"/>
              <a:t>13</a:t>
            </a:fld>
            <a:endParaRPr lang="en-US" dirty="0"/>
          </a:p>
        </p:txBody>
      </p:sp>
    </p:spTree>
    <p:extLst>
      <p:ext uri="{BB962C8B-B14F-4D97-AF65-F5344CB8AC3E}">
        <p14:creationId xmlns:p14="http://schemas.microsoft.com/office/powerpoint/2010/main" val="3706798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23BFE-F75D-F141-89A5-6827DAE11695}"/>
              </a:ext>
            </a:extLst>
          </p:cNvPr>
          <p:cNvSpPr>
            <a:spLocks noGrp="1"/>
          </p:cNvSpPr>
          <p:nvPr>
            <p:ph type="title"/>
          </p:nvPr>
        </p:nvSpPr>
        <p:spPr/>
        <p:txBody>
          <a:bodyPr/>
          <a:lstStyle/>
          <a:p>
            <a:r>
              <a:rPr lang="en-US" dirty="0"/>
              <a:t>Patna:</a:t>
            </a:r>
            <a:br>
              <a:rPr lang="en-US" dirty="0"/>
            </a:br>
            <a:r>
              <a:rPr lang="en-US" dirty="0"/>
              <a:t>Evaluation Strategies</a:t>
            </a:r>
          </a:p>
        </p:txBody>
      </p:sp>
      <p:sp>
        <p:nvSpPr>
          <p:cNvPr id="3" name="Content Placeholder 2">
            <a:extLst>
              <a:ext uri="{FF2B5EF4-FFF2-40B4-BE49-F238E27FC236}">
                <a16:creationId xmlns:a16="http://schemas.microsoft.com/office/drawing/2014/main" id="{524B962D-CAAA-D942-A761-A866C6083FAF}"/>
              </a:ext>
            </a:extLst>
          </p:cNvPr>
          <p:cNvSpPr>
            <a:spLocks noGrp="1"/>
          </p:cNvSpPr>
          <p:nvPr>
            <p:ph idx="1"/>
          </p:nvPr>
        </p:nvSpPr>
        <p:spPr/>
        <p:txBody>
          <a:bodyPr>
            <a:normAutofit/>
          </a:bodyPr>
          <a:lstStyle/>
          <a:p>
            <a:pPr marL="0" indent="0">
              <a:buNone/>
            </a:pPr>
            <a:r>
              <a:rPr lang="en-US" dirty="0"/>
              <a:t>We have to compare the behavior of providers who are engaged in the program and those who are not. The problem is that providers who choose to engage in the program may be very different from those who choose not to. We use the following strategies:</a:t>
            </a:r>
          </a:p>
          <a:p>
            <a:r>
              <a:rPr lang="en-US" b="1" dirty="0"/>
              <a:t>“Differences-in-differences”</a:t>
            </a:r>
            <a:r>
              <a:rPr lang="en-US" dirty="0"/>
              <a:t> – We can compare the progress over time of four separate groups: (1) providers who never joined the PPIA; (2) providers who were in the PPIA from the beginning; (3) providers who joined the PPIA during the surveillance period; and (4) providers who left the PPIA during surveillance</a:t>
            </a:r>
          </a:p>
          <a:p>
            <a:r>
              <a:rPr lang="en-US" b="1" dirty="0"/>
              <a:t>Randomization</a:t>
            </a:r>
            <a:r>
              <a:rPr lang="en-US" dirty="0"/>
              <a:t> – In the second year during program expansion, we worked closely with WHP to develop an RCT-style evaluation program where providers were offered PPIA engagement based on a randomized draw.</a:t>
            </a:r>
          </a:p>
          <a:p>
            <a:pPr marL="0" indent="0">
              <a:buNone/>
            </a:pPr>
            <a:r>
              <a:rPr lang="en-US" dirty="0"/>
              <a:t>In both cases, the estimate is the </a:t>
            </a:r>
            <a:r>
              <a:rPr lang="en-US" i="1" dirty="0"/>
              <a:t>excess</a:t>
            </a:r>
            <a:r>
              <a:rPr lang="en-US" dirty="0"/>
              <a:t> performance gain of PPIA providers in Round 2</a:t>
            </a:r>
          </a:p>
          <a:p>
            <a:pPr marL="0" indent="0">
              <a:buNone/>
            </a:pPr>
            <a:endParaRPr lang="en-US" dirty="0"/>
          </a:p>
        </p:txBody>
      </p:sp>
      <p:sp>
        <p:nvSpPr>
          <p:cNvPr id="4" name="Date Placeholder 3">
            <a:extLst>
              <a:ext uri="{FF2B5EF4-FFF2-40B4-BE49-F238E27FC236}">
                <a16:creationId xmlns:a16="http://schemas.microsoft.com/office/drawing/2014/main" id="{FB51C78F-569B-254B-BB4F-E77B0DADF93B}"/>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BBA1F74B-7088-E143-B609-D8C889113BF2}"/>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06BB4E9F-E9E6-2F44-937A-251E03D81930}"/>
              </a:ext>
            </a:extLst>
          </p:cNvPr>
          <p:cNvSpPr>
            <a:spLocks noGrp="1"/>
          </p:cNvSpPr>
          <p:nvPr>
            <p:ph type="sldNum" sz="quarter" idx="12"/>
          </p:nvPr>
        </p:nvSpPr>
        <p:spPr/>
        <p:txBody>
          <a:bodyPr/>
          <a:lstStyle/>
          <a:p>
            <a:fld id="{6113E31D-E2AB-40D1-8B51-AFA5AFEF393A}" type="slidenum">
              <a:rPr lang="en-US" smtClean="0"/>
              <a:t>14</a:t>
            </a:fld>
            <a:endParaRPr lang="en-US" dirty="0"/>
          </a:p>
        </p:txBody>
      </p:sp>
    </p:spTree>
    <p:extLst>
      <p:ext uri="{BB962C8B-B14F-4D97-AF65-F5344CB8AC3E}">
        <p14:creationId xmlns:p14="http://schemas.microsoft.com/office/powerpoint/2010/main" val="2355086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B62F-4E71-964B-AF3D-A4FDB7E929BC}"/>
              </a:ext>
            </a:extLst>
          </p:cNvPr>
          <p:cNvSpPr>
            <a:spLocks noGrp="1"/>
          </p:cNvSpPr>
          <p:nvPr>
            <p:ph type="title"/>
          </p:nvPr>
        </p:nvSpPr>
        <p:spPr/>
        <p:txBody>
          <a:bodyPr>
            <a:normAutofit/>
          </a:bodyPr>
          <a:lstStyle/>
          <a:p>
            <a:r>
              <a:rPr lang="en-US" dirty="0"/>
              <a:t>PPIA effect on formal providers: </a:t>
            </a:r>
            <a:r>
              <a:rPr lang="en-US" dirty="0" err="1"/>
              <a:t>DiD</a:t>
            </a:r>
            <a:endParaRPr lang="en-US" dirty="0"/>
          </a:p>
        </p:txBody>
      </p:sp>
      <p:sp>
        <p:nvSpPr>
          <p:cNvPr id="4" name="Text Placeholder 3">
            <a:extLst>
              <a:ext uri="{FF2B5EF4-FFF2-40B4-BE49-F238E27FC236}">
                <a16:creationId xmlns:a16="http://schemas.microsoft.com/office/drawing/2014/main" id="{F33A87B4-FC5C-F84E-93AA-A06C676797A1}"/>
              </a:ext>
            </a:extLst>
          </p:cNvPr>
          <p:cNvSpPr>
            <a:spLocks noGrp="1"/>
          </p:cNvSpPr>
          <p:nvPr>
            <p:ph type="body" sz="half" idx="2"/>
          </p:nvPr>
        </p:nvSpPr>
        <p:spPr/>
        <p:txBody>
          <a:bodyPr/>
          <a:lstStyle/>
          <a:p>
            <a:r>
              <a:rPr lang="en-US" dirty="0"/>
              <a:t>Difference-in-difference regression model estimates effect of engagement across two rounds of SP data</a:t>
            </a:r>
          </a:p>
          <a:p>
            <a:r>
              <a:rPr lang="en-US" dirty="0"/>
              <a:t>(Bonferroni corrected for multiple hypotheses)</a:t>
            </a:r>
          </a:p>
          <a:p>
            <a:r>
              <a:rPr lang="en-US" i="1" dirty="0"/>
              <a:t>Note: Don’t focus on the “correct” measure at this stage since it is sensitive to the modeling choices that are not fully worked out.</a:t>
            </a:r>
          </a:p>
        </p:txBody>
      </p:sp>
      <p:sp>
        <p:nvSpPr>
          <p:cNvPr id="5" name="Date Placeholder 4">
            <a:extLst>
              <a:ext uri="{FF2B5EF4-FFF2-40B4-BE49-F238E27FC236}">
                <a16:creationId xmlns:a16="http://schemas.microsoft.com/office/drawing/2014/main" id="{C2365DD8-E712-074C-9A22-121451CB78A4}"/>
              </a:ext>
            </a:extLst>
          </p:cNvPr>
          <p:cNvSpPr>
            <a:spLocks noGrp="1"/>
          </p:cNvSpPr>
          <p:nvPr>
            <p:ph type="dt" sz="half" idx="10"/>
          </p:nvPr>
        </p:nvSpPr>
        <p:spPr/>
        <p:txBody>
          <a:bodyPr/>
          <a:lstStyle/>
          <a:p>
            <a:r>
              <a:rPr lang="en-US"/>
              <a:t>3 Nov 2019</a:t>
            </a:r>
            <a:endParaRPr lang="en-US" dirty="0"/>
          </a:p>
        </p:txBody>
      </p:sp>
      <p:sp>
        <p:nvSpPr>
          <p:cNvPr id="3" name="Footer Placeholder 2">
            <a:extLst>
              <a:ext uri="{FF2B5EF4-FFF2-40B4-BE49-F238E27FC236}">
                <a16:creationId xmlns:a16="http://schemas.microsoft.com/office/drawing/2014/main" id="{695BE022-13AC-6340-8A73-F125BF446651}"/>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5071AA14-7F08-2A49-8746-2D39018CB1A6}"/>
              </a:ext>
            </a:extLst>
          </p:cNvPr>
          <p:cNvSpPr>
            <a:spLocks noGrp="1"/>
          </p:cNvSpPr>
          <p:nvPr>
            <p:ph type="sldNum" sz="quarter" idx="12"/>
          </p:nvPr>
        </p:nvSpPr>
        <p:spPr/>
        <p:txBody>
          <a:bodyPr/>
          <a:lstStyle/>
          <a:p>
            <a:fld id="{4FAB73BC-B049-4115-A692-8D63A059BFB8}" type="slidenum">
              <a:rPr lang="en-US" smtClean="0"/>
              <a:pPr/>
              <a:t>15</a:t>
            </a:fld>
            <a:endParaRPr lang="en-US" dirty="0"/>
          </a:p>
        </p:txBody>
      </p:sp>
      <p:pic>
        <p:nvPicPr>
          <p:cNvPr id="15" name="Content Placeholder 14">
            <a:extLst>
              <a:ext uri="{FF2B5EF4-FFF2-40B4-BE49-F238E27FC236}">
                <a16:creationId xmlns:a16="http://schemas.microsoft.com/office/drawing/2014/main" id="{6D08F2C8-226B-D240-ADA4-F86667142C33}"/>
              </a:ext>
            </a:extLst>
          </p:cNvPr>
          <p:cNvPicPr>
            <a:picLocks noGrp="1" noChangeAspect="1"/>
          </p:cNvPicPr>
          <p:nvPr>
            <p:ph idx="1"/>
          </p:nvPr>
        </p:nvPicPr>
        <p:blipFill>
          <a:blip r:embed="rId3"/>
          <a:stretch>
            <a:fillRect/>
          </a:stretch>
        </p:blipFill>
        <p:spPr>
          <a:xfrm>
            <a:off x="4433888" y="608665"/>
            <a:ext cx="7312025" cy="5221570"/>
          </a:xfrm>
        </p:spPr>
      </p:pic>
    </p:spTree>
    <p:extLst>
      <p:ext uri="{BB962C8B-B14F-4D97-AF65-F5344CB8AC3E}">
        <p14:creationId xmlns:p14="http://schemas.microsoft.com/office/powerpoint/2010/main" val="609206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811C-626E-B848-9130-7B762C4FCD60}"/>
              </a:ext>
            </a:extLst>
          </p:cNvPr>
          <p:cNvSpPr>
            <a:spLocks noGrp="1"/>
          </p:cNvSpPr>
          <p:nvPr>
            <p:ph type="title"/>
          </p:nvPr>
        </p:nvSpPr>
        <p:spPr/>
        <p:txBody>
          <a:bodyPr>
            <a:normAutofit/>
          </a:bodyPr>
          <a:lstStyle/>
          <a:p>
            <a:r>
              <a:rPr lang="en-US" dirty="0"/>
              <a:t>Randomization experiment</a:t>
            </a:r>
          </a:p>
        </p:txBody>
      </p:sp>
      <p:sp>
        <p:nvSpPr>
          <p:cNvPr id="3" name="Text Placeholder 2">
            <a:extLst>
              <a:ext uri="{FF2B5EF4-FFF2-40B4-BE49-F238E27FC236}">
                <a16:creationId xmlns:a16="http://schemas.microsoft.com/office/drawing/2014/main" id="{5E149490-D40A-694C-95B6-6DA2789DEAC0}"/>
              </a:ext>
            </a:extLst>
          </p:cNvPr>
          <p:cNvSpPr>
            <a:spLocks noGrp="1"/>
          </p:cNvSpPr>
          <p:nvPr>
            <p:ph type="body" sz="half" idx="2"/>
          </p:nvPr>
        </p:nvSpPr>
        <p:spPr/>
        <p:txBody>
          <a:bodyPr/>
          <a:lstStyle/>
          <a:p>
            <a:r>
              <a:rPr lang="en-US" dirty="0"/>
              <a:t>Patna: MBBS Providers who were not engaged at the end of the first SP round</a:t>
            </a:r>
          </a:p>
        </p:txBody>
      </p:sp>
      <p:sp>
        <p:nvSpPr>
          <p:cNvPr id="7" name="Date Placeholder 6">
            <a:extLst>
              <a:ext uri="{FF2B5EF4-FFF2-40B4-BE49-F238E27FC236}">
                <a16:creationId xmlns:a16="http://schemas.microsoft.com/office/drawing/2014/main" id="{1B44D816-97B1-2D4A-8CEA-57461BE74152}"/>
              </a:ext>
            </a:extLst>
          </p:cNvPr>
          <p:cNvSpPr>
            <a:spLocks noGrp="1"/>
          </p:cNvSpPr>
          <p:nvPr>
            <p:ph type="dt" sz="half" idx="10"/>
          </p:nvPr>
        </p:nvSpPr>
        <p:spPr/>
        <p:txBody>
          <a:bodyPr/>
          <a:lstStyle/>
          <a:p>
            <a:r>
              <a:rPr lang="en-US"/>
              <a:t>3 Nov 2019</a:t>
            </a:r>
            <a:endParaRPr lang="en-US" dirty="0"/>
          </a:p>
        </p:txBody>
      </p:sp>
      <p:graphicFrame>
        <p:nvGraphicFramePr>
          <p:cNvPr id="22" name="Content Placeholder 5">
            <a:extLst>
              <a:ext uri="{FF2B5EF4-FFF2-40B4-BE49-F238E27FC236}">
                <a16:creationId xmlns:a16="http://schemas.microsoft.com/office/drawing/2014/main" id="{3A243B06-9778-D041-8860-2F788E42E5F2}"/>
              </a:ext>
            </a:extLst>
          </p:cNvPr>
          <p:cNvGraphicFramePr>
            <a:graphicFrameLocks/>
          </p:cNvGraphicFramePr>
          <p:nvPr>
            <p:extLst>
              <p:ext uri="{D42A27DB-BD31-4B8C-83A1-F6EECF244321}">
                <p14:modId xmlns:p14="http://schemas.microsoft.com/office/powerpoint/2010/main" val="3764898957"/>
              </p:ext>
            </p:extLst>
          </p:nvPr>
        </p:nvGraphicFramePr>
        <p:xfrm>
          <a:off x="4521561" y="225100"/>
          <a:ext cx="7392291" cy="5986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C66CECF-6DE2-284B-B72D-1A249B093FA0}"/>
              </a:ext>
            </a:extLst>
          </p:cNvPr>
          <p:cNvSpPr>
            <a:spLocks noGrp="1"/>
          </p:cNvSpPr>
          <p:nvPr>
            <p:ph type="ftr" sz="quarter" idx="11"/>
          </p:nvPr>
        </p:nvSpPr>
        <p:spPr/>
        <p:txBody>
          <a:bodyPr/>
          <a:lstStyle/>
          <a:p>
            <a:r>
              <a:rPr lang="en-US"/>
              <a:t>www.qutubproject.org</a:t>
            </a:r>
            <a:endParaRPr lang="en-US" dirty="0"/>
          </a:p>
        </p:txBody>
      </p:sp>
      <p:sp>
        <p:nvSpPr>
          <p:cNvPr id="5" name="Slide Number Placeholder 4">
            <a:extLst>
              <a:ext uri="{FF2B5EF4-FFF2-40B4-BE49-F238E27FC236}">
                <a16:creationId xmlns:a16="http://schemas.microsoft.com/office/drawing/2014/main" id="{5C9A1764-6566-C644-9365-389AA1A71195}"/>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139449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Reduced form results: effect of offering program</a:t>
            </a:r>
          </a:p>
        </p:txBody>
      </p:sp>
      <p:sp>
        <p:nvSpPr>
          <p:cNvPr id="10" name="Text Placeholder 9">
            <a:extLst>
              <a:ext uri="{FF2B5EF4-FFF2-40B4-BE49-F238E27FC236}">
                <a16:creationId xmlns:a16="http://schemas.microsoft.com/office/drawing/2014/main" id="{DCDF8032-15F6-E943-996A-67C9D46C7F4E}"/>
              </a:ext>
            </a:extLst>
          </p:cNvPr>
          <p:cNvSpPr>
            <a:spLocks noGrp="1"/>
          </p:cNvSpPr>
          <p:nvPr>
            <p:ph type="body" sz="half" idx="2"/>
          </p:nvPr>
        </p:nvSpPr>
        <p:spPr/>
        <p:txBody>
          <a:bodyPr/>
          <a:lstStyle/>
          <a:p>
            <a:r>
              <a:rPr lang="en-US" dirty="0"/>
              <a:t>Effect sizes double with IV regression – this means that both strategies suggest around 20% increase in GX use from the PPIA</a:t>
            </a:r>
          </a:p>
          <a:p>
            <a:r>
              <a:rPr lang="en-US" dirty="0"/>
              <a:t>(Bonferroni corrected for multiple hypotheses)</a:t>
            </a:r>
          </a:p>
          <a:p>
            <a:endParaRPr lang="en-US" dirty="0"/>
          </a:p>
          <a:p>
            <a:endParaRPr lang="en-US" dirty="0"/>
          </a:p>
          <a:p>
            <a:endParaRPr lang="en-US" dirty="0"/>
          </a:p>
        </p:txBody>
      </p:sp>
      <p:sp>
        <p:nvSpPr>
          <p:cNvPr id="6" name="Date Placeholder 5"/>
          <p:cNvSpPr>
            <a:spLocks noGrp="1"/>
          </p:cNvSpPr>
          <p:nvPr>
            <p:ph type="dt" sz="half" idx="10"/>
          </p:nvPr>
        </p:nvSpPr>
        <p:spPr/>
        <p:txBody>
          <a:bodyPr/>
          <a:lstStyle/>
          <a:p>
            <a:r>
              <a:rPr lang="en-US"/>
              <a:t>3 Nov 2019</a:t>
            </a:r>
            <a:endParaRPr lang="en-US" dirty="0"/>
          </a:p>
        </p:txBody>
      </p:sp>
      <p:sp>
        <p:nvSpPr>
          <p:cNvPr id="3" name="Footer Placeholder 2">
            <a:extLst>
              <a:ext uri="{FF2B5EF4-FFF2-40B4-BE49-F238E27FC236}">
                <a16:creationId xmlns:a16="http://schemas.microsoft.com/office/drawing/2014/main" id="{111C93CA-84A0-054A-9DE6-B2422385E902}"/>
              </a:ext>
            </a:extLst>
          </p:cNvPr>
          <p:cNvSpPr>
            <a:spLocks noGrp="1"/>
          </p:cNvSpPr>
          <p:nvPr>
            <p:ph type="ftr" sz="quarter" idx="11"/>
          </p:nvPr>
        </p:nvSpPr>
        <p:spPr/>
        <p:txBody>
          <a:bodyPr/>
          <a:lstStyle/>
          <a:p>
            <a:r>
              <a:rPr lang="en-US"/>
              <a:t>www.qutubproject.org</a:t>
            </a:r>
            <a:endParaRPr lang="en-US" dirty="0"/>
          </a:p>
        </p:txBody>
      </p:sp>
      <p:sp>
        <p:nvSpPr>
          <p:cNvPr id="4" name="Slide Number Placeholder 3">
            <a:extLst>
              <a:ext uri="{FF2B5EF4-FFF2-40B4-BE49-F238E27FC236}">
                <a16:creationId xmlns:a16="http://schemas.microsoft.com/office/drawing/2014/main" id="{E326015D-5348-AB4C-B677-BC87A6835435}"/>
              </a:ext>
            </a:extLst>
          </p:cNvPr>
          <p:cNvSpPr>
            <a:spLocks noGrp="1"/>
          </p:cNvSpPr>
          <p:nvPr>
            <p:ph type="sldNum" sz="quarter" idx="12"/>
          </p:nvPr>
        </p:nvSpPr>
        <p:spPr/>
        <p:txBody>
          <a:bodyPr/>
          <a:lstStyle/>
          <a:p>
            <a:fld id="{4FAB73BC-B049-4115-A692-8D63A059BFB8}" type="slidenum">
              <a:rPr lang="en-US" smtClean="0"/>
              <a:pPr/>
              <a:t>17</a:t>
            </a:fld>
            <a:endParaRPr lang="en-US" dirty="0"/>
          </a:p>
        </p:txBody>
      </p:sp>
      <p:pic>
        <p:nvPicPr>
          <p:cNvPr id="9" name="Content Placeholder 8">
            <a:extLst>
              <a:ext uri="{FF2B5EF4-FFF2-40B4-BE49-F238E27FC236}">
                <a16:creationId xmlns:a16="http://schemas.microsoft.com/office/drawing/2014/main" id="{C1A9DA44-4001-7B47-905D-740505D60F13}"/>
              </a:ext>
            </a:extLst>
          </p:cNvPr>
          <p:cNvPicPr>
            <a:picLocks noGrp="1" noChangeAspect="1"/>
          </p:cNvPicPr>
          <p:nvPr>
            <p:ph idx="1"/>
          </p:nvPr>
        </p:nvPicPr>
        <p:blipFill>
          <a:blip r:embed="rId3"/>
          <a:stretch>
            <a:fillRect/>
          </a:stretch>
        </p:blipFill>
        <p:spPr>
          <a:xfrm>
            <a:off x="4252733" y="367125"/>
            <a:ext cx="7603655" cy="5429825"/>
          </a:xfrm>
        </p:spPr>
      </p:pic>
    </p:spTree>
    <p:extLst>
      <p:ext uri="{BB962C8B-B14F-4D97-AF65-F5344CB8AC3E}">
        <p14:creationId xmlns:p14="http://schemas.microsoft.com/office/powerpoint/2010/main" val="1440704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5928-8CFA-AA44-A2CC-68FB1F8CCC0B}"/>
              </a:ext>
            </a:extLst>
          </p:cNvPr>
          <p:cNvSpPr>
            <a:spLocks noGrp="1"/>
          </p:cNvSpPr>
          <p:nvPr>
            <p:ph type="title"/>
          </p:nvPr>
        </p:nvSpPr>
        <p:spPr/>
        <p:txBody>
          <a:bodyPr/>
          <a:lstStyle/>
          <a:p>
            <a:r>
              <a:rPr lang="en-US" dirty="0"/>
              <a:t>Bounds on the possible effect</a:t>
            </a:r>
          </a:p>
        </p:txBody>
      </p:sp>
      <p:sp>
        <p:nvSpPr>
          <p:cNvPr id="3" name="Content Placeholder 2">
            <a:extLst>
              <a:ext uri="{FF2B5EF4-FFF2-40B4-BE49-F238E27FC236}">
                <a16:creationId xmlns:a16="http://schemas.microsoft.com/office/drawing/2014/main" id="{7A5F020B-CA7B-D743-9050-8F4DC8D92FFF}"/>
              </a:ext>
            </a:extLst>
          </p:cNvPr>
          <p:cNvSpPr>
            <a:spLocks noGrp="1"/>
          </p:cNvSpPr>
          <p:nvPr>
            <p:ph idx="1"/>
          </p:nvPr>
        </p:nvSpPr>
        <p:spPr/>
        <p:txBody>
          <a:bodyPr/>
          <a:lstStyle/>
          <a:p>
            <a:r>
              <a:rPr lang="en-US" dirty="0"/>
              <a:t>Causal impact suggests correct treatment increases ~10% and GX increases ~20%</a:t>
            </a:r>
          </a:p>
          <a:p>
            <a:r>
              <a:rPr lang="en-US" dirty="0"/>
              <a:t>But, this is only representative of providers who joined between the first and second year </a:t>
            </a:r>
          </a:p>
          <a:p>
            <a:r>
              <a:rPr lang="en-US" dirty="0"/>
              <a:t>If impacts were larger on those who joined before SP work began, they might be significantly higher</a:t>
            </a:r>
          </a:p>
        </p:txBody>
      </p:sp>
      <p:sp>
        <p:nvSpPr>
          <p:cNvPr id="4" name="Date Placeholder 3">
            <a:extLst>
              <a:ext uri="{FF2B5EF4-FFF2-40B4-BE49-F238E27FC236}">
                <a16:creationId xmlns:a16="http://schemas.microsoft.com/office/drawing/2014/main" id="{4FCAB568-CC92-2B45-B4B0-3CF9395E0E51}"/>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E32D0A05-D49F-A34B-9407-F9F7C1774F12}"/>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DA059D37-D981-8740-B64C-2C1DFD57E1ED}"/>
              </a:ext>
            </a:extLst>
          </p:cNvPr>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1238215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evidence:</a:t>
            </a:r>
            <a:br>
              <a:rPr lang="en-US" dirty="0"/>
            </a:br>
            <a:r>
              <a:rPr lang="en-US" dirty="0"/>
              <a:t>Differential changes by provider activity</a:t>
            </a:r>
          </a:p>
        </p:txBody>
      </p:sp>
      <p:pic>
        <p:nvPicPr>
          <p:cNvPr id="7" name="Content Placeholder 6"/>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097757" y="1846263"/>
            <a:ext cx="10056812" cy="4022725"/>
          </a:xfrm>
        </p:spPr>
      </p:pic>
      <p:sp>
        <p:nvSpPr>
          <p:cNvPr id="4" name="Date Placeholder 3"/>
          <p:cNvSpPr>
            <a:spLocks noGrp="1"/>
          </p:cNvSpPr>
          <p:nvPr>
            <p:ph type="dt" sz="half" idx="10"/>
          </p:nvPr>
        </p:nvSpPr>
        <p:spPr/>
        <p:txBody>
          <a:bodyPr/>
          <a:lstStyle/>
          <a:p>
            <a:r>
              <a:rPr lang="en-US"/>
              <a:t>3 Nov 2019</a:t>
            </a:r>
            <a:endParaRPr lang="en-US" dirty="0"/>
          </a:p>
        </p:txBody>
      </p:sp>
      <p:sp>
        <p:nvSpPr>
          <p:cNvPr id="5" name="Footer Placeholder 4"/>
          <p:cNvSpPr>
            <a:spLocks noGrp="1"/>
          </p:cNvSpPr>
          <p:nvPr>
            <p:ph type="ftr" sz="quarter" idx="11"/>
          </p:nvPr>
        </p:nvSpPr>
        <p:spPr/>
        <p:txBody>
          <a:bodyPr/>
          <a:lstStyle/>
          <a:p>
            <a:r>
              <a:rPr lang="en-US"/>
              <a:t>www.qutubproject.org</a:t>
            </a:r>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19</a:t>
            </a:fld>
            <a:endParaRPr lang="en-US" dirty="0"/>
          </a:p>
        </p:txBody>
      </p:sp>
      <p:sp>
        <p:nvSpPr>
          <p:cNvPr id="8" name="Rectangle 7"/>
          <p:cNvSpPr/>
          <p:nvPr/>
        </p:nvSpPr>
        <p:spPr>
          <a:xfrm>
            <a:off x="1963271" y="3503809"/>
            <a:ext cx="8200232" cy="2378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63271" y="3047453"/>
            <a:ext cx="8557584" cy="456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11175" y="2328157"/>
            <a:ext cx="8720494" cy="2374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F3F05EA-FF6A-B44C-9E03-194E86F7C4C7}"/>
              </a:ext>
            </a:extLst>
          </p:cNvPr>
          <p:cNvSpPr txBox="1"/>
          <p:nvPr/>
        </p:nvSpPr>
        <p:spPr>
          <a:xfrm>
            <a:off x="289931" y="5552264"/>
            <a:ext cx="2472271" cy="369332"/>
          </a:xfrm>
          <a:prstGeom prst="rect">
            <a:avLst/>
          </a:prstGeom>
          <a:noFill/>
        </p:spPr>
        <p:txBody>
          <a:bodyPr wrap="square" rtlCol="0">
            <a:spAutoFit/>
          </a:bodyPr>
          <a:lstStyle/>
          <a:p>
            <a:r>
              <a:rPr lang="en-US" dirty="0"/>
              <a:t>Always in the PPIA</a:t>
            </a:r>
          </a:p>
        </p:txBody>
      </p:sp>
      <p:cxnSp>
        <p:nvCxnSpPr>
          <p:cNvPr id="14" name="Straight Arrow Connector 13">
            <a:extLst>
              <a:ext uri="{FF2B5EF4-FFF2-40B4-BE49-F238E27FC236}">
                <a16:creationId xmlns:a16="http://schemas.microsoft.com/office/drawing/2014/main" id="{06C4A1BF-E029-2843-B7EA-6A30AC695795}"/>
              </a:ext>
            </a:extLst>
          </p:cNvPr>
          <p:cNvCxnSpPr>
            <a:cxnSpLocks/>
          </p:cNvCxnSpPr>
          <p:nvPr/>
        </p:nvCxnSpPr>
        <p:spPr>
          <a:xfrm flipV="1">
            <a:off x="1271588" y="3882998"/>
            <a:ext cx="691683" cy="14977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DFBE95C8-E3BC-394A-9760-5556B0E47926}"/>
              </a:ext>
            </a:extLst>
          </p:cNvPr>
          <p:cNvSpPr txBox="1"/>
          <p:nvPr/>
        </p:nvSpPr>
        <p:spPr>
          <a:xfrm>
            <a:off x="9429751" y="5338216"/>
            <a:ext cx="2762250" cy="646331"/>
          </a:xfrm>
          <a:prstGeom prst="rect">
            <a:avLst/>
          </a:prstGeom>
          <a:noFill/>
        </p:spPr>
        <p:txBody>
          <a:bodyPr wrap="square" rtlCol="0">
            <a:spAutoFit/>
          </a:bodyPr>
          <a:lstStyle/>
          <a:p>
            <a:r>
              <a:rPr lang="en-US" dirty="0"/>
              <a:t>Available for </a:t>
            </a:r>
            <a:r>
              <a:rPr lang="en-US" dirty="0" err="1"/>
              <a:t>DiD</a:t>
            </a:r>
            <a:r>
              <a:rPr lang="en-US" dirty="0"/>
              <a:t> and randomization strategies</a:t>
            </a:r>
          </a:p>
        </p:txBody>
      </p:sp>
      <p:cxnSp>
        <p:nvCxnSpPr>
          <p:cNvPr id="17" name="Straight Arrow Connector 16">
            <a:extLst>
              <a:ext uri="{FF2B5EF4-FFF2-40B4-BE49-F238E27FC236}">
                <a16:creationId xmlns:a16="http://schemas.microsoft.com/office/drawing/2014/main" id="{1B98D885-0E64-834D-B613-AA252D1379E0}"/>
              </a:ext>
            </a:extLst>
          </p:cNvPr>
          <p:cNvCxnSpPr>
            <a:cxnSpLocks/>
          </p:cNvCxnSpPr>
          <p:nvPr/>
        </p:nvCxnSpPr>
        <p:spPr>
          <a:xfrm flipH="1" flipV="1">
            <a:off x="10458232" y="3622746"/>
            <a:ext cx="754252" cy="16163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245CD462-61EF-E24C-AA01-4F28B04D6520}"/>
              </a:ext>
            </a:extLst>
          </p:cNvPr>
          <p:cNvSpPr txBox="1"/>
          <p:nvPr/>
        </p:nvSpPr>
        <p:spPr>
          <a:xfrm>
            <a:off x="64740" y="2788121"/>
            <a:ext cx="2065080" cy="923330"/>
          </a:xfrm>
          <a:prstGeom prst="rect">
            <a:avLst/>
          </a:prstGeom>
          <a:noFill/>
        </p:spPr>
        <p:txBody>
          <a:bodyPr wrap="square" rtlCol="0">
            <a:spAutoFit/>
          </a:bodyPr>
          <a:lstStyle/>
          <a:p>
            <a:r>
              <a:rPr lang="en-US" dirty="0"/>
              <a:t>Effects as large as +14% correct, </a:t>
            </a:r>
          </a:p>
          <a:p>
            <a:r>
              <a:rPr lang="en-US" dirty="0"/>
              <a:t>+45% GX</a:t>
            </a:r>
          </a:p>
        </p:txBody>
      </p:sp>
    </p:spTree>
    <p:extLst>
      <p:ext uri="{BB962C8B-B14F-4D97-AF65-F5344CB8AC3E}">
        <p14:creationId xmlns:p14="http://schemas.microsoft.com/office/powerpoint/2010/main" val="243555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FF713B7-884D-4D46-BADA-AB3B2A402938}"/>
              </a:ext>
            </a:extLst>
          </p:cNvPr>
          <p:cNvSpPr/>
          <p:nvPr/>
        </p:nvSpPr>
        <p:spPr>
          <a:xfrm>
            <a:off x="922266" y="2747730"/>
            <a:ext cx="1796594" cy="277713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Consulting / Data</a:t>
            </a:r>
          </a:p>
        </p:txBody>
      </p:sp>
      <p:sp>
        <p:nvSpPr>
          <p:cNvPr id="22" name="Rectangle 21">
            <a:extLst>
              <a:ext uri="{FF2B5EF4-FFF2-40B4-BE49-F238E27FC236}">
                <a16:creationId xmlns:a16="http://schemas.microsoft.com/office/drawing/2014/main" id="{5686D210-D964-B445-9651-A19136B63CAD}"/>
              </a:ext>
            </a:extLst>
          </p:cNvPr>
          <p:cNvSpPr/>
          <p:nvPr/>
        </p:nvSpPr>
        <p:spPr>
          <a:xfrm>
            <a:off x="2931747" y="2747730"/>
            <a:ext cx="6486894" cy="185601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PPIA</a:t>
            </a:r>
          </a:p>
        </p:txBody>
      </p:sp>
      <p:sp>
        <p:nvSpPr>
          <p:cNvPr id="7" name="Rectangle 6">
            <a:extLst>
              <a:ext uri="{FF2B5EF4-FFF2-40B4-BE49-F238E27FC236}">
                <a16:creationId xmlns:a16="http://schemas.microsoft.com/office/drawing/2014/main" id="{2E5C8C27-9309-5344-8484-039CE8CBB5BD}"/>
              </a:ext>
            </a:extLst>
          </p:cNvPr>
          <p:cNvSpPr/>
          <p:nvPr/>
        </p:nvSpPr>
        <p:spPr>
          <a:xfrm>
            <a:off x="9586426" y="2114242"/>
            <a:ext cx="2174838" cy="37974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MLE</a:t>
            </a:r>
          </a:p>
        </p:txBody>
      </p:sp>
      <p:sp>
        <p:nvSpPr>
          <p:cNvPr id="2" name="Title 1">
            <a:extLst>
              <a:ext uri="{FF2B5EF4-FFF2-40B4-BE49-F238E27FC236}">
                <a16:creationId xmlns:a16="http://schemas.microsoft.com/office/drawing/2014/main" id="{8F3EEFB1-DDFA-3146-BD15-93669830AC91}"/>
              </a:ext>
            </a:extLst>
          </p:cNvPr>
          <p:cNvSpPr>
            <a:spLocks noGrp="1"/>
          </p:cNvSpPr>
          <p:nvPr>
            <p:ph type="title"/>
          </p:nvPr>
        </p:nvSpPr>
        <p:spPr>
          <a:xfrm>
            <a:off x="1097280" y="286603"/>
            <a:ext cx="10058400" cy="1450757"/>
          </a:xfrm>
        </p:spPr>
        <p:txBody>
          <a:bodyPr>
            <a:normAutofit/>
          </a:bodyPr>
          <a:lstStyle/>
          <a:p>
            <a:r>
              <a:rPr lang="en-US" sz="3600" dirty="0"/>
              <a:t>A massive project with many partners </a:t>
            </a:r>
          </a:p>
        </p:txBody>
      </p:sp>
      <p:sp>
        <p:nvSpPr>
          <p:cNvPr id="4" name="Date Placeholder 3">
            <a:extLst>
              <a:ext uri="{FF2B5EF4-FFF2-40B4-BE49-F238E27FC236}">
                <a16:creationId xmlns:a16="http://schemas.microsoft.com/office/drawing/2014/main" id="{A7181412-24FD-6641-89B1-2A31DE85FCB1}"/>
              </a:ext>
            </a:extLst>
          </p:cNvPr>
          <p:cNvSpPr>
            <a:spLocks noGrp="1"/>
          </p:cNvSpPr>
          <p:nvPr>
            <p:ph type="dt" sz="half" idx="10"/>
          </p:nvPr>
        </p:nvSpPr>
        <p:spPr/>
        <p:txBody>
          <a:bodyPr/>
          <a:lstStyle/>
          <a:p>
            <a:r>
              <a:rPr lang="en-US"/>
              <a:t>3 Nov 2019</a:t>
            </a:r>
            <a:endParaRPr lang="en-US" dirty="0"/>
          </a:p>
        </p:txBody>
      </p:sp>
      <p:sp>
        <p:nvSpPr>
          <p:cNvPr id="8" name="Rectangle 7">
            <a:extLst>
              <a:ext uri="{FF2B5EF4-FFF2-40B4-BE49-F238E27FC236}">
                <a16:creationId xmlns:a16="http://schemas.microsoft.com/office/drawing/2014/main" id="{13D0ACA9-F817-7247-8C4B-7144854E8B66}"/>
              </a:ext>
            </a:extLst>
          </p:cNvPr>
          <p:cNvSpPr/>
          <p:nvPr/>
        </p:nvSpPr>
        <p:spPr>
          <a:xfrm>
            <a:off x="9900459" y="2611191"/>
            <a:ext cx="1615042" cy="587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Qutub</a:t>
            </a:r>
          </a:p>
        </p:txBody>
      </p:sp>
      <p:sp>
        <p:nvSpPr>
          <p:cNvPr id="19" name="Rectangle 18">
            <a:extLst>
              <a:ext uri="{FF2B5EF4-FFF2-40B4-BE49-F238E27FC236}">
                <a16:creationId xmlns:a16="http://schemas.microsoft.com/office/drawing/2014/main" id="{712DE62F-5202-3244-A23F-E3B6DF017FA6}"/>
              </a:ext>
            </a:extLst>
          </p:cNvPr>
          <p:cNvSpPr/>
          <p:nvPr/>
        </p:nvSpPr>
        <p:spPr>
          <a:xfrm>
            <a:off x="9900459" y="3244677"/>
            <a:ext cx="1615042" cy="587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Pathways</a:t>
            </a:r>
          </a:p>
        </p:txBody>
      </p:sp>
      <p:sp>
        <p:nvSpPr>
          <p:cNvPr id="20" name="Rectangle 19">
            <a:extLst>
              <a:ext uri="{FF2B5EF4-FFF2-40B4-BE49-F238E27FC236}">
                <a16:creationId xmlns:a16="http://schemas.microsoft.com/office/drawing/2014/main" id="{A4FB0857-CAB2-174F-90E8-C0BDE65F6AEA}"/>
              </a:ext>
            </a:extLst>
          </p:cNvPr>
          <p:cNvSpPr/>
          <p:nvPr/>
        </p:nvSpPr>
        <p:spPr>
          <a:xfrm>
            <a:off x="9900459" y="3878163"/>
            <a:ext cx="1615042" cy="587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Operations modelling</a:t>
            </a:r>
          </a:p>
        </p:txBody>
      </p:sp>
      <p:sp>
        <p:nvSpPr>
          <p:cNvPr id="21" name="Rectangle 20">
            <a:extLst>
              <a:ext uri="{FF2B5EF4-FFF2-40B4-BE49-F238E27FC236}">
                <a16:creationId xmlns:a16="http://schemas.microsoft.com/office/drawing/2014/main" id="{C7160E7E-229A-E64F-85E5-3D5CFBB94CA8}"/>
              </a:ext>
            </a:extLst>
          </p:cNvPr>
          <p:cNvSpPr/>
          <p:nvPr/>
        </p:nvSpPr>
        <p:spPr>
          <a:xfrm>
            <a:off x="9900459" y="4511649"/>
            <a:ext cx="1615042" cy="587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Transmission &amp; CE modeling</a:t>
            </a:r>
          </a:p>
        </p:txBody>
      </p:sp>
      <p:sp>
        <p:nvSpPr>
          <p:cNvPr id="3" name="Rectangle 2">
            <a:extLst>
              <a:ext uri="{FF2B5EF4-FFF2-40B4-BE49-F238E27FC236}">
                <a16:creationId xmlns:a16="http://schemas.microsoft.com/office/drawing/2014/main" id="{53184ADC-7F8C-9A4E-B8B1-4C140E805DDB}"/>
              </a:ext>
            </a:extLst>
          </p:cNvPr>
          <p:cNvSpPr/>
          <p:nvPr/>
        </p:nvSpPr>
        <p:spPr>
          <a:xfrm>
            <a:off x="5120886" y="1897049"/>
            <a:ext cx="2108616" cy="614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BMGF India</a:t>
            </a:r>
          </a:p>
        </p:txBody>
      </p:sp>
      <p:sp>
        <p:nvSpPr>
          <p:cNvPr id="23" name="Rectangle 22">
            <a:extLst>
              <a:ext uri="{FF2B5EF4-FFF2-40B4-BE49-F238E27FC236}">
                <a16:creationId xmlns:a16="http://schemas.microsoft.com/office/drawing/2014/main" id="{154FDBBF-204A-044F-ADE2-A134EAE734C9}"/>
              </a:ext>
            </a:extLst>
          </p:cNvPr>
          <p:cNvSpPr/>
          <p:nvPr/>
        </p:nvSpPr>
        <p:spPr>
          <a:xfrm>
            <a:off x="6295033" y="3179204"/>
            <a:ext cx="2982614" cy="121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Patna:</a:t>
            </a:r>
          </a:p>
          <a:p>
            <a:pPr algn="ctr"/>
            <a:r>
              <a:rPr lang="en-US" dirty="0"/>
              <a:t>World Health Partners</a:t>
            </a:r>
          </a:p>
        </p:txBody>
      </p:sp>
      <p:sp>
        <p:nvSpPr>
          <p:cNvPr id="24" name="Rectangle 23">
            <a:extLst>
              <a:ext uri="{FF2B5EF4-FFF2-40B4-BE49-F238E27FC236}">
                <a16:creationId xmlns:a16="http://schemas.microsoft.com/office/drawing/2014/main" id="{E1D549F3-2593-8049-86F2-4CF9408EBE8D}"/>
              </a:ext>
            </a:extLst>
          </p:cNvPr>
          <p:cNvSpPr/>
          <p:nvPr/>
        </p:nvSpPr>
        <p:spPr>
          <a:xfrm>
            <a:off x="3099532" y="3174346"/>
            <a:ext cx="2982614" cy="1218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Mumbai:</a:t>
            </a:r>
          </a:p>
          <a:p>
            <a:pPr algn="ctr"/>
            <a:r>
              <a:rPr lang="en-US" dirty="0"/>
              <a:t>PATH</a:t>
            </a:r>
          </a:p>
          <a:p>
            <a:pPr algn="ctr"/>
            <a:r>
              <a:rPr lang="en-US" dirty="0"/>
              <a:t>MJK, Alert India</a:t>
            </a:r>
          </a:p>
        </p:txBody>
      </p:sp>
      <p:sp>
        <p:nvSpPr>
          <p:cNvPr id="27" name="Rectangle 26">
            <a:extLst>
              <a:ext uri="{FF2B5EF4-FFF2-40B4-BE49-F238E27FC236}">
                <a16:creationId xmlns:a16="http://schemas.microsoft.com/office/drawing/2014/main" id="{2CC93427-AD01-354F-8C88-60137C371B42}"/>
              </a:ext>
            </a:extLst>
          </p:cNvPr>
          <p:cNvSpPr/>
          <p:nvPr/>
        </p:nvSpPr>
        <p:spPr>
          <a:xfrm>
            <a:off x="1256890" y="3429593"/>
            <a:ext cx="1211205" cy="50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E&amp;Y</a:t>
            </a:r>
          </a:p>
        </p:txBody>
      </p:sp>
      <p:sp>
        <p:nvSpPr>
          <p:cNvPr id="28" name="Rectangle 27">
            <a:extLst>
              <a:ext uri="{FF2B5EF4-FFF2-40B4-BE49-F238E27FC236}">
                <a16:creationId xmlns:a16="http://schemas.microsoft.com/office/drawing/2014/main" id="{DBAFB497-55DF-C143-A10C-F657F8E75BAE}"/>
              </a:ext>
            </a:extLst>
          </p:cNvPr>
          <p:cNvSpPr/>
          <p:nvPr/>
        </p:nvSpPr>
        <p:spPr>
          <a:xfrm>
            <a:off x="9900458" y="5147125"/>
            <a:ext cx="1615042" cy="587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Drug surveillance</a:t>
            </a:r>
          </a:p>
        </p:txBody>
      </p:sp>
      <p:sp>
        <p:nvSpPr>
          <p:cNvPr id="30" name="Rectangle 29">
            <a:extLst>
              <a:ext uri="{FF2B5EF4-FFF2-40B4-BE49-F238E27FC236}">
                <a16:creationId xmlns:a16="http://schemas.microsoft.com/office/drawing/2014/main" id="{2BFA4BA4-DD9E-C141-9943-EACF83CDA111}"/>
              </a:ext>
            </a:extLst>
          </p:cNvPr>
          <p:cNvSpPr/>
          <p:nvPr/>
        </p:nvSpPr>
        <p:spPr>
          <a:xfrm>
            <a:off x="3911450" y="4819217"/>
            <a:ext cx="4515421" cy="1119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State/City Govts:</a:t>
            </a:r>
          </a:p>
          <a:p>
            <a:pPr algn="ctr"/>
            <a:r>
              <a:rPr lang="en-US" dirty="0"/>
              <a:t>Bihar Municipal Corporation</a:t>
            </a:r>
          </a:p>
          <a:p>
            <a:pPr algn="ctr"/>
            <a:r>
              <a:rPr lang="en-US" dirty="0"/>
              <a:t>Municipal Corporation of Greater Mumbai</a:t>
            </a:r>
          </a:p>
        </p:txBody>
      </p:sp>
      <p:sp>
        <p:nvSpPr>
          <p:cNvPr id="31" name="Rectangle 30">
            <a:extLst>
              <a:ext uri="{FF2B5EF4-FFF2-40B4-BE49-F238E27FC236}">
                <a16:creationId xmlns:a16="http://schemas.microsoft.com/office/drawing/2014/main" id="{FF20666C-1D9B-2F43-900A-960A055BEE20}"/>
              </a:ext>
            </a:extLst>
          </p:cNvPr>
          <p:cNvSpPr/>
          <p:nvPr/>
        </p:nvSpPr>
        <p:spPr>
          <a:xfrm>
            <a:off x="1256890" y="4094077"/>
            <a:ext cx="1211205" cy="50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Dimagi</a:t>
            </a:r>
            <a:endParaRPr lang="en-US" dirty="0"/>
          </a:p>
        </p:txBody>
      </p:sp>
      <p:sp>
        <p:nvSpPr>
          <p:cNvPr id="26" name="Rectangle 25">
            <a:extLst>
              <a:ext uri="{FF2B5EF4-FFF2-40B4-BE49-F238E27FC236}">
                <a16:creationId xmlns:a16="http://schemas.microsoft.com/office/drawing/2014/main" id="{E7B4EE88-2D1F-BE45-9195-9682828004D6}"/>
              </a:ext>
            </a:extLst>
          </p:cNvPr>
          <p:cNvSpPr/>
          <p:nvPr/>
        </p:nvSpPr>
        <p:spPr>
          <a:xfrm>
            <a:off x="1256890" y="4773787"/>
            <a:ext cx="1211205" cy="509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Intellecap</a:t>
            </a:r>
            <a:endParaRPr lang="en-US" dirty="0"/>
          </a:p>
        </p:txBody>
      </p:sp>
      <p:sp>
        <p:nvSpPr>
          <p:cNvPr id="5" name="Footer Placeholder 4">
            <a:extLst>
              <a:ext uri="{FF2B5EF4-FFF2-40B4-BE49-F238E27FC236}">
                <a16:creationId xmlns:a16="http://schemas.microsoft.com/office/drawing/2014/main" id="{DDB60BD7-A03C-8C4A-9325-2651E1D1F61E}"/>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D46DB700-D5AF-B348-8DAB-F65D8AB0F0A2}"/>
              </a:ext>
            </a:extLst>
          </p:cNvPr>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3672301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64517C-E017-184B-AA79-FE9FED42FAFB}"/>
              </a:ext>
            </a:extLst>
          </p:cNvPr>
          <p:cNvSpPr>
            <a:spLocks noGrp="1"/>
          </p:cNvSpPr>
          <p:nvPr>
            <p:ph type="title"/>
          </p:nvPr>
        </p:nvSpPr>
        <p:spPr/>
        <p:txBody>
          <a:bodyPr/>
          <a:lstStyle/>
          <a:p>
            <a:r>
              <a:rPr lang="en-US" dirty="0"/>
              <a:t>Patna:</a:t>
            </a:r>
            <a:br>
              <a:rPr lang="en-US" dirty="0"/>
            </a:br>
            <a:r>
              <a:rPr lang="en-US" dirty="0"/>
              <a:t>Conclusions</a:t>
            </a:r>
          </a:p>
        </p:txBody>
      </p:sp>
      <p:sp>
        <p:nvSpPr>
          <p:cNvPr id="5" name="Content Placeholder 4">
            <a:extLst>
              <a:ext uri="{FF2B5EF4-FFF2-40B4-BE49-F238E27FC236}">
                <a16:creationId xmlns:a16="http://schemas.microsoft.com/office/drawing/2014/main" id="{A3B9AC27-EBFA-A64E-9C08-D43B6E476D72}"/>
              </a:ext>
            </a:extLst>
          </p:cNvPr>
          <p:cNvSpPr>
            <a:spLocks noGrp="1"/>
          </p:cNvSpPr>
          <p:nvPr>
            <p:ph idx="1"/>
          </p:nvPr>
        </p:nvSpPr>
        <p:spPr/>
        <p:txBody>
          <a:bodyPr>
            <a:normAutofit/>
          </a:bodyPr>
          <a:lstStyle/>
          <a:p>
            <a:r>
              <a:rPr lang="en-US" sz="2400" dirty="0"/>
              <a:t>There are clear time trends in the data</a:t>
            </a:r>
          </a:p>
          <a:p>
            <a:r>
              <a:rPr lang="en-US" sz="2400" dirty="0"/>
              <a:t>Despite this, we can definitively say:</a:t>
            </a:r>
          </a:p>
          <a:p>
            <a:pPr lvl="1"/>
            <a:r>
              <a:rPr lang="en-US" sz="2000" dirty="0"/>
              <a:t>The program potentially had moderate effects on correct treatment</a:t>
            </a:r>
          </a:p>
          <a:p>
            <a:pPr lvl="1"/>
            <a:r>
              <a:rPr lang="en-US" sz="2000" dirty="0"/>
              <a:t>The program increased GX use (+17-25% among those who accept engagement)</a:t>
            </a:r>
          </a:p>
          <a:p>
            <a:pPr lvl="1"/>
            <a:r>
              <a:rPr lang="en-US" sz="2000" dirty="0"/>
              <a:t>The program had no effect on unnecessary medicines</a:t>
            </a:r>
          </a:p>
          <a:p>
            <a:r>
              <a:rPr lang="en-US" sz="2400" dirty="0"/>
              <a:t>Because we cannot say anything about providers who were always engaged, these are likely a lower bound effect. The true effects may be much larger, but we cannot make this claim.</a:t>
            </a:r>
          </a:p>
        </p:txBody>
      </p:sp>
      <p:sp>
        <p:nvSpPr>
          <p:cNvPr id="3" name="Date Placeholder 2">
            <a:extLst>
              <a:ext uri="{FF2B5EF4-FFF2-40B4-BE49-F238E27FC236}">
                <a16:creationId xmlns:a16="http://schemas.microsoft.com/office/drawing/2014/main" id="{F90D1EE0-5617-5147-9E82-2102B966A533}"/>
              </a:ext>
            </a:extLst>
          </p:cNvPr>
          <p:cNvSpPr>
            <a:spLocks noGrp="1"/>
          </p:cNvSpPr>
          <p:nvPr>
            <p:ph type="dt" sz="half" idx="10"/>
          </p:nvPr>
        </p:nvSpPr>
        <p:spPr/>
        <p:txBody>
          <a:bodyPr/>
          <a:lstStyle/>
          <a:p>
            <a:r>
              <a:rPr lang="en-US"/>
              <a:t>3 Nov 2019</a:t>
            </a:r>
            <a:endParaRPr lang="en-US" dirty="0"/>
          </a:p>
        </p:txBody>
      </p:sp>
      <p:sp>
        <p:nvSpPr>
          <p:cNvPr id="2" name="Footer Placeholder 1">
            <a:extLst>
              <a:ext uri="{FF2B5EF4-FFF2-40B4-BE49-F238E27FC236}">
                <a16:creationId xmlns:a16="http://schemas.microsoft.com/office/drawing/2014/main" id="{0C6DFCD0-1778-5847-BAE9-8DBE2131A9BE}"/>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7DD14E86-1721-5E4A-BFD1-EDF6E7832875}"/>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2478054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A2E7-3754-2940-A044-5E94F7C296F3}"/>
              </a:ext>
            </a:extLst>
          </p:cNvPr>
          <p:cNvSpPr>
            <a:spLocks noGrp="1"/>
          </p:cNvSpPr>
          <p:nvPr>
            <p:ph type="ctrTitle"/>
          </p:nvPr>
        </p:nvSpPr>
        <p:spPr/>
        <p:txBody>
          <a:bodyPr/>
          <a:lstStyle/>
          <a:p>
            <a:r>
              <a:rPr lang="en-US" dirty="0"/>
              <a:t>Mumbai</a:t>
            </a:r>
          </a:p>
        </p:txBody>
      </p:sp>
      <p:sp>
        <p:nvSpPr>
          <p:cNvPr id="3" name="Subtitle 2">
            <a:extLst>
              <a:ext uri="{FF2B5EF4-FFF2-40B4-BE49-F238E27FC236}">
                <a16:creationId xmlns:a16="http://schemas.microsoft.com/office/drawing/2014/main" id="{64308E02-8CEA-0F41-813D-0A07F9F5B92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BC7EBF4B-7C0E-B64F-B989-4086E31392EA}"/>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3CC60724-F5AD-344F-A222-C366B8782819}"/>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740668C8-F02F-444D-B649-DFAC977E5EAA}"/>
              </a:ext>
            </a:extLst>
          </p:cNvPr>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999382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BA61-86A9-1C4C-83AE-B147C7592B47}"/>
              </a:ext>
            </a:extLst>
          </p:cNvPr>
          <p:cNvSpPr>
            <a:spLocks noGrp="1"/>
          </p:cNvSpPr>
          <p:nvPr>
            <p:ph type="title"/>
          </p:nvPr>
        </p:nvSpPr>
        <p:spPr/>
        <p:txBody>
          <a:bodyPr/>
          <a:lstStyle/>
          <a:p>
            <a:r>
              <a:rPr lang="en-US" dirty="0"/>
              <a:t>Mumbai:</a:t>
            </a:r>
            <a:br>
              <a:rPr lang="en-US" dirty="0"/>
            </a:br>
            <a:r>
              <a:rPr lang="en-US" dirty="0"/>
              <a:t>Main differences from Patna</a:t>
            </a:r>
          </a:p>
        </p:txBody>
      </p:sp>
      <p:sp>
        <p:nvSpPr>
          <p:cNvPr id="3" name="Content Placeholder 2">
            <a:extLst>
              <a:ext uri="{FF2B5EF4-FFF2-40B4-BE49-F238E27FC236}">
                <a16:creationId xmlns:a16="http://schemas.microsoft.com/office/drawing/2014/main" id="{F41DEDE9-1B67-0B47-AB78-0B9B11A96787}"/>
              </a:ext>
            </a:extLst>
          </p:cNvPr>
          <p:cNvSpPr>
            <a:spLocks noGrp="1"/>
          </p:cNvSpPr>
          <p:nvPr>
            <p:ph idx="1"/>
          </p:nvPr>
        </p:nvSpPr>
        <p:spPr/>
        <p:txBody>
          <a:bodyPr/>
          <a:lstStyle/>
          <a:p>
            <a:r>
              <a:rPr lang="en-US" dirty="0"/>
              <a:t>We have randomization among AYUSH but not formal providers</a:t>
            </a:r>
          </a:p>
          <a:p>
            <a:r>
              <a:rPr lang="en-US" dirty="0"/>
              <a:t>Among formal providers (“hubs”), we do have very careful sampling that allows us to distinguish convenience and learning effects</a:t>
            </a:r>
          </a:p>
          <a:p>
            <a:r>
              <a:rPr lang="en-US" dirty="0"/>
              <a:t>From Round 2 to Round 3, we can definitively identify convenience effects and show that they are small</a:t>
            </a:r>
          </a:p>
          <a:p>
            <a:r>
              <a:rPr lang="en-US" dirty="0"/>
              <a:t>General messages:</a:t>
            </a:r>
          </a:p>
          <a:p>
            <a:pPr lvl="1"/>
            <a:r>
              <a:rPr lang="en-US" dirty="0"/>
              <a:t>No program effect on AYUSH at all</a:t>
            </a:r>
          </a:p>
          <a:p>
            <a:pPr lvl="1"/>
            <a:r>
              <a:rPr lang="en-US" dirty="0"/>
              <a:t>No convenience effect on formal providers at all</a:t>
            </a:r>
          </a:p>
          <a:p>
            <a:pPr lvl="1"/>
            <a:r>
              <a:rPr lang="en-US" dirty="0"/>
              <a:t>Potentially large and persistent learning effects for formal providers</a:t>
            </a:r>
          </a:p>
        </p:txBody>
      </p:sp>
      <p:sp>
        <p:nvSpPr>
          <p:cNvPr id="4" name="Date Placeholder 3">
            <a:extLst>
              <a:ext uri="{FF2B5EF4-FFF2-40B4-BE49-F238E27FC236}">
                <a16:creationId xmlns:a16="http://schemas.microsoft.com/office/drawing/2014/main" id="{B104610C-54B2-2E49-BF6C-79F85EEC8F81}"/>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544D8A0E-885E-174C-9B51-7AD98CF48B2C}"/>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C9EAF6DE-7574-3A42-AFDB-64931A10A2AA}"/>
              </a:ext>
            </a:extLst>
          </p:cNvPr>
          <p:cNvSpPr>
            <a:spLocks noGrp="1"/>
          </p:cNvSpPr>
          <p:nvPr>
            <p:ph type="sldNum" sz="quarter" idx="12"/>
          </p:nvPr>
        </p:nvSpPr>
        <p:spPr/>
        <p:txBody>
          <a:bodyPr/>
          <a:lstStyle/>
          <a:p>
            <a:fld id="{6113E31D-E2AB-40D1-8B51-AFA5AFEF393A}" type="slidenum">
              <a:rPr lang="en-US" smtClean="0"/>
              <a:t>22</a:t>
            </a:fld>
            <a:endParaRPr lang="en-US" dirty="0"/>
          </a:p>
        </p:txBody>
      </p:sp>
    </p:spTree>
    <p:extLst>
      <p:ext uri="{BB962C8B-B14F-4D97-AF65-F5344CB8AC3E}">
        <p14:creationId xmlns:p14="http://schemas.microsoft.com/office/powerpoint/2010/main" val="3366703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811C-626E-B848-9130-7B762C4FCD60}"/>
              </a:ext>
            </a:extLst>
          </p:cNvPr>
          <p:cNvSpPr>
            <a:spLocks noGrp="1"/>
          </p:cNvSpPr>
          <p:nvPr>
            <p:ph type="title"/>
          </p:nvPr>
        </p:nvSpPr>
        <p:spPr/>
        <p:txBody>
          <a:bodyPr>
            <a:normAutofit/>
          </a:bodyPr>
          <a:lstStyle/>
          <a:p>
            <a:r>
              <a:rPr lang="en-US" dirty="0"/>
              <a:t>AYUSH strategy:</a:t>
            </a:r>
            <a:br>
              <a:rPr lang="en-US" dirty="0"/>
            </a:br>
            <a:r>
              <a:rPr lang="en-US" dirty="0"/>
              <a:t>Randomization</a:t>
            </a:r>
          </a:p>
        </p:txBody>
      </p:sp>
      <p:sp>
        <p:nvSpPr>
          <p:cNvPr id="3" name="Text Placeholder 2">
            <a:extLst>
              <a:ext uri="{FF2B5EF4-FFF2-40B4-BE49-F238E27FC236}">
                <a16:creationId xmlns:a16="http://schemas.microsoft.com/office/drawing/2014/main" id="{5E149490-D40A-694C-95B6-6DA2789DEAC0}"/>
              </a:ext>
            </a:extLst>
          </p:cNvPr>
          <p:cNvSpPr>
            <a:spLocks noGrp="1"/>
          </p:cNvSpPr>
          <p:nvPr>
            <p:ph type="body" sz="half" idx="2"/>
          </p:nvPr>
        </p:nvSpPr>
        <p:spPr/>
        <p:txBody>
          <a:bodyPr/>
          <a:lstStyle/>
          <a:p>
            <a:r>
              <a:rPr lang="en-US" dirty="0"/>
              <a:t>Mumbai: AYUSH providers who were not engaged at the end of the first SP round</a:t>
            </a:r>
          </a:p>
        </p:txBody>
      </p:sp>
      <p:sp>
        <p:nvSpPr>
          <p:cNvPr id="7" name="Date Placeholder 6">
            <a:extLst>
              <a:ext uri="{FF2B5EF4-FFF2-40B4-BE49-F238E27FC236}">
                <a16:creationId xmlns:a16="http://schemas.microsoft.com/office/drawing/2014/main" id="{1B44D816-97B1-2D4A-8CEA-57461BE74152}"/>
              </a:ext>
            </a:extLst>
          </p:cNvPr>
          <p:cNvSpPr>
            <a:spLocks noGrp="1"/>
          </p:cNvSpPr>
          <p:nvPr>
            <p:ph type="dt" sz="half" idx="10"/>
          </p:nvPr>
        </p:nvSpPr>
        <p:spPr/>
        <p:txBody>
          <a:bodyPr/>
          <a:lstStyle/>
          <a:p>
            <a:r>
              <a:rPr lang="en-US"/>
              <a:t>3 Nov 2019</a:t>
            </a:r>
            <a:endParaRPr lang="en-US" dirty="0"/>
          </a:p>
        </p:txBody>
      </p:sp>
      <p:graphicFrame>
        <p:nvGraphicFramePr>
          <p:cNvPr id="16" name="Content Placeholder 5">
            <a:extLst>
              <a:ext uri="{FF2B5EF4-FFF2-40B4-BE49-F238E27FC236}">
                <a16:creationId xmlns:a16="http://schemas.microsoft.com/office/drawing/2014/main" id="{365D1B1C-7531-4C40-BB37-0EC2330841CF}"/>
              </a:ext>
            </a:extLst>
          </p:cNvPr>
          <p:cNvGraphicFramePr>
            <a:graphicFrameLocks/>
          </p:cNvGraphicFramePr>
          <p:nvPr>
            <p:extLst>
              <p:ext uri="{D42A27DB-BD31-4B8C-83A1-F6EECF244321}">
                <p14:modId xmlns:p14="http://schemas.microsoft.com/office/powerpoint/2010/main" val="3213029934"/>
              </p:ext>
            </p:extLst>
          </p:nvPr>
        </p:nvGraphicFramePr>
        <p:xfrm>
          <a:off x="4665664" y="429115"/>
          <a:ext cx="7069136" cy="5625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0E17F30-FE7F-9F47-8040-26B485777BB9}"/>
              </a:ext>
            </a:extLst>
          </p:cNvPr>
          <p:cNvSpPr>
            <a:spLocks noGrp="1"/>
          </p:cNvSpPr>
          <p:nvPr>
            <p:ph type="ftr" sz="quarter" idx="11"/>
          </p:nvPr>
        </p:nvSpPr>
        <p:spPr/>
        <p:txBody>
          <a:bodyPr/>
          <a:lstStyle/>
          <a:p>
            <a:r>
              <a:rPr lang="en-US"/>
              <a:t>www.qutubproject.org</a:t>
            </a:r>
            <a:endParaRPr lang="en-US" dirty="0"/>
          </a:p>
        </p:txBody>
      </p:sp>
      <p:sp>
        <p:nvSpPr>
          <p:cNvPr id="5" name="Slide Number Placeholder 4">
            <a:extLst>
              <a:ext uri="{FF2B5EF4-FFF2-40B4-BE49-F238E27FC236}">
                <a16:creationId xmlns:a16="http://schemas.microsoft.com/office/drawing/2014/main" id="{FACFFE03-9EF1-0840-99CE-0B02536E5EB5}"/>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Tree>
    <p:extLst>
      <p:ext uri="{BB962C8B-B14F-4D97-AF65-F5344CB8AC3E}">
        <p14:creationId xmlns:p14="http://schemas.microsoft.com/office/powerpoint/2010/main" val="3413511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Mumbai:</a:t>
            </a:r>
            <a:br>
              <a:rPr lang="en-US" dirty="0"/>
            </a:br>
            <a:r>
              <a:rPr lang="en-US" dirty="0"/>
              <a:t>No effect on AYUSH behavior or referral</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97757" y="1846263"/>
            <a:ext cx="10056812" cy="4022724"/>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5" name="Date Placeholder 4"/>
          <p:cNvSpPr>
            <a:spLocks noGrp="1"/>
          </p:cNvSpPr>
          <p:nvPr>
            <p:ph type="dt" sz="half" idx="10"/>
          </p:nvPr>
        </p:nvSpPr>
        <p:spPr/>
        <p:txBody>
          <a:bodyPr/>
          <a:lstStyle/>
          <a:p>
            <a:r>
              <a:rPr lang="en-US"/>
              <a:t>3 Nov 2019</a:t>
            </a:r>
            <a:endParaRPr lang="en-US" dirty="0"/>
          </a:p>
        </p:txBody>
      </p:sp>
      <p:sp>
        <p:nvSpPr>
          <p:cNvPr id="3" name="Footer Placeholder 2">
            <a:extLst>
              <a:ext uri="{FF2B5EF4-FFF2-40B4-BE49-F238E27FC236}">
                <a16:creationId xmlns:a16="http://schemas.microsoft.com/office/drawing/2014/main" id="{90058703-BB9F-6747-ADC9-321C8C36B09C}"/>
              </a:ext>
            </a:extLst>
          </p:cNvPr>
          <p:cNvSpPr>
            <a:spLocks noGrp="1"/>
          </p:cNvSpPr>
          <p:nvPr>
            <p:ph type="ftr" sz="quarter" idx="11"/>
          </p:nvPr>
        </p:nvSpPr>
        <p:spPr/>
        <p:txBody>
          <a:bodyPr/>
          <a:lstStyle/>
          <a:p>
            <a:r>
              <a:rPr lang="en-US"/>
              <a:t>www.qutubproject.org</a:t>
            </a:r>
            <a:endParaRPr lang="en-US" dirty="0"/>
          </a:p>
        </p:txBody>
      </p:sp>
      <p:sp>
        <p:nvSpPr>
          <p:cNvPr id="4" name="Slide Number Placeholder 3">
            <a:extLst>
              <a:ext uri="{FF2B5EF4-FFF2-40B4-BE49-F238E27FC236}">
                <a16:creationId xmlns:a16="http://schemas.microsoft.com/office/drawing/2014/main" id="{4C83446B-775E-1445-B88D-5B03CB23241B}"/>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3058628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B72C-2F64-744A-BC97-7C8BCA370966}"/>
              </a:ext>
            </a:extLst>
          </p:cNvPr>
          <p:cNvSpPr>
            <a:spLocks noGrp="1"/>
          </p:cNvSpPr>
          <p:nvPr>
            <p:ph type="title"/>
          </p:nvPr>
        </p:nvSpPr>
        <p:spPr/>
        <p:txBody>
          <a:bodyPr/>
          <a:lstStyle/>
          <a:p>
            <a:r>
              <a:rPr lang="en-US" dirty="0"/>
              <a:t>Regression model</a:t>
            </a:r>
          </a:p>
        </p:txBody>
      </p:sp>
      <p:pic>
        <p:nvPicPr>
          <p:cNvPr id="9" name="Content Placeholder 8">
            <a:extLst>
              <a:ext uri="{FF2B5EF4-FFF2-40B4-BE49-F238E27FC236}">
                <a16:creationId xmlns:a16="http://schemas.microsoft.com/office/drawing/2014/main" id="{B6B2A20A-F42E-C946-AA7E-3070EDF37137}"/>
              </a:ext>
            </a:extLst>
          </p:cNvPr>
          <p:cNvPicPr>
            <a:picLocks noGrp="1" noChangeAspect="1"/>
          </p:cNvPicPr>
          <p:nvPr>
            <p:ph idx="1"/>
          </p:nvPr>
        </p:nvPicPr>
        <p:blipFill>
          <a:blip r:embed="rId2"/>
          <a:stretch>
            <a:fillRect/>
          </a:stretch>
        </p:blipFill>
        <p:spPr>
          <a:xfrm>
            <a:off x="4433888" y="608665"/>
            <a:ext cx="7312025" cy="5221570"/>
          </a:xfrm>
        </p:spPr>
      </p:pic>
      <p:sp>
        <p:nvSpPr>
          <p:cNvPr id="4" name="Text Placeholder 3">
            <a:extLst>
              <a:ext uri="{FF2B5EF4-FFF2-40B4-BE49-F238E27FC236}">
                <a16:creationId xmlns:a16="http://schemas.microsoft.com/office/drawing/2014/main" id="{13F1AFE1-3ACD-744A-A797-523163183B85}"/>
              </a:ext>
            </a:extLst>
          </p:cNvPr>
          <p:cNvSpPr>
            <a:spLocks noGrp="1"/>
          </p:cNvSpPr>
          <p:nvPr>
            <p:ph type="body" sz="half" idx="2"/>
          </p:nvPr>
        </p:nvSpPr>
        <p:spPr/>
        <p:txBody>
          <a:bodyPr/>
          <a:lstStyle/>
          <a:p>
            <a:endParaRPr lang="en-US"/>
          </a:p>
        </p:txBody>
      </p:sp>
      <p:sp>
        <p:nvSpPr>
          <p:cNvPr id="5" name="Date Placeholder 4">
            <a:extLst>
              <a:ext uri="{FF2B5EF4-FFF2-40B4-BE49-F238E27FC236}">
                <a16:creationId xmlns:a16="http://schemas.microsoft.com/office/drawing/2014/main" id="{E19CBED0-A59B-4C4C-A35D-7A5A1E7CB2E5}"/>
              </a:ext>
            </a:extLst>
          </p:cNvPr>
          <p:cNvSpPr>
            <a:spLocks noGrp="1"/>
          </p:cNvSpPr>
          <p:nvPr>
            <p:ph type="dt" sz="half" idx="10"/>
          </p:nvPr>
        </p:nvSpPr>
        <p:spPr/>
        <p:txBody>
          <a:bodyPr/>
          <a:lstStyle/>
          <a:p>
            <a:r>
              <a:rPr lang="en-US"/>
              <a:t>3 Nov 2019</a:t>
            </a:r>
            <a:endParaRPr lang="en-US" dirty="0"/>
          </a:p>
        </p:txBody>
      </p:sp>
      <p:sp>
        <p:nvSpPr>
          <p:cNvPr id="6" name="Footer Placeholder 5">
            <a:extLst>
              <a:ext uri="{FF2B5EF4-FFF2-40B4-BE49-F238E27FC236}">
                <a16:creationId xmlns:a16="http://schemas.microsoft.com/office/drawing/2014/main" id="{F00B2054-F205-994E-8210-9BC99BDE96D0}"/>
              </a:ext>
            </a:extLst>
          </p:cNvPr>
          <p:cNvSpPr>
            <a:spLocks noGrp="1"/>
          </p:cNvSpPr>
          <p:nvPr>
            <p:ph type="ftr" sz="quarter" idx="11"/>
          </p:nvPr>
        </p:nvSpPr>
        <p:spPr/>
        <p:txBody>
          <a:bodyPr/>
          <a:lstStyle/>
          <a:p>
            <a:r>
              <a:rPr lang="en-US"/>
              <a:t>www.qutubproject.org</a:t>
            </a:r>
            <a:endParaRPr lang="en-US" dirty="0"/>
          </a:p>
        </p:txBody>
      </p:sp>
      <p:sp>
        <p:nvSpPr>
          <p:cNvPr id="7" name="Slide Number Placeholder 6">
            <a:extLst>
              <a:ext uri="{FF2B5EF4-FFF2-40B4-BE49-F238E27FC236}">
                <a16:creationId xmlns:a16="http://schemas.microsoft.com/office/drawing/2014/main" id="{4A9A3879-270F-E946-9484-A79383EF8559}"/>
              </a:ext>
            </a:extLst>
          </p:cNvPr>
          <p:cNvSpPr>
            <a:spLocks noGrp="1"/>
          </p:cNvSpPr>
          <p:nvPr>
            <p:ph type="sldNum" sz="quarter" idx="12"/>
          </p:nvPr>
        </p:nvSpPr>
        <p:spPr/>
        <p:txBody>
          <a:bodyPr/>
          <a:lstStyle/>
          <a:p>
            <a:fld id="{4FAB73BC-B049-4115-A692-8D63A059BFB8}" type="slidenum">
              <a:rPr lang="en-US" smtClean="0"/>
              <a:pPr/>
              <a:t>25</a:t>
            </a:fld>
            <a:endParaRPr lang="en-US" dirty="0"/>
          </a:p>
        </p:txBody>
      </p:sp>
    </p:spTree>
    <p:extLst>
      <p:ext uri="{BB962C8B-B14F-4D97-AF65-F5344CB8AC3E}">
        <p14:creationId xmlns:p14="http://schemas.microsoft.com/office/powerpoint/2010/main" val="3952145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FA382B-44A5-4844-A11B-3008F1067EDA}"/>
              </a:ext>
            </a:extLst>
          </p:cNvPr>
          <p:cNvSpPr txBox="1"/>
          <p:nvPr/>
        </p:nvSpPr>
        <p:spPr>
          <a:xfrm>
            <a:off x="228600" y="2030564"/>
            <a:ext cx="2060843" cy="830997"/>
          </a:xfrm>
          <a:prstGeom prst="rect">
            <a:avLst/>
          </a:prstGeom>
          <a:solidFill>
            <a:schemeClr val="accent6">
              <a:lumMod val="75000"/>
            </a:schemeClr>
          </a:solidFill>
          <a:ln>
            <a:solidFill>
              <a:schemeClr val="tx1"/>
            </a:solidFill>
          </a:ln>
        </p:spPr>
        <p:txBody>
          <a:bodyPr wrap="square" rtlCol="0">
            <a:spAutoFit/>
          </a:bodyPr>
          <a:lstStyle/>
          <a:p>
            <a:pPr algn="r"/>
            <a:r>
              <a:rPr lang="en-US" sz="2400" dirty="0">
                <a:solidFill>
                  <a:schemeClr val="bg1"/>
                </a:solidFill>
              </a:rPr>
              <a:t>Sample 1:</a:t>
            </a:r>
          </a:p>
          <a:p>
            <a:pPr algn="r"/>
            <a:r>
              <a:rPr lang="en-US" sz="2400" dirty="0">
                <a:solidFill>
                  <a:schemeClr val="bg1"/>
                </a:solidFill>
              </a:rPr>
              <a:t>Apple Hubs</a:t>
            </a:r>
          </a:p>
        </p:txBody>
      </p:sp>
      <p:sp>
        <p:nvSpPr>
          <p:cNvPr id="4" name="Title 3">
            <a:extLst>
              <a:ext uri="{FF2B5EF4-FFF2-40B4-BE49-F238E27FC236}">
                <a16:creationId xmlns:a16="http://schemas.microsoft.com/office/drawing/2014/main" id="{66853DF3-6D0F-9744-BAC6-33523F687C23}"/>
              </a:ext>
            </a:extLst>
          </p:cNvPr>
          <p:cNvSpPr>
            <a:spLocks noGrp="1"/>
          </p:cNvSpPr>
          <p:nvPr>
            <p:ph type="title"/>
          </p:nvPr>
        </p:nvSpPr>
        <p:spPr>
          <a:xfrm>
            <a:off x="240510" y="229384"/>
            <a:ext cx="10515600" cy="693208"/>
          </a:xfrm>
        </p:spPr>
        <p:txBody>
          <a:bodyPr>
            <a:normAutofit fontScale="90000"/>
          </a:bodyPr>
          <a:lstStyle/>
          <a:p>
            <a:r>
              <a:rPr lang="en-US" dirty="0"/>
              <a:t>Mumbai Hub Facilities (N=275)</a:t>
            </a:r>
          </a:p>
        </p:txBody>
      </p:sp>
      <p:sp>
        <p:nvSpPr>
          <p:cNvPr id="5" name="TextBox 4">
            <a:extLst>
              <a:ext uri="{FF2B5EF4-FFF2-40B4-BE49-F238E27FC236}">
                <a16:creationId xmlns:a16="http://schemas.microsoft.com/office/drawing/2014/main" id="{AFE4A636-B8CA-594B-989D-DD72E3D90B7F}"/>
              </a:ext>
            </a:extLst>
          </p:cNvPr>
          <p:cNvSpPr txBox="1"/>
          <p:nvPr/>
        </p:nvSpPr>
        <p:spPr>
          <a:xfrm>
            <a:off x="228600" y="3207431"/>
            <a:ext cx="2072753" cy="830997"/>
          </a:xfrm>
          <a:prstGeom prst="rect">
            <a:avLst/>
          </a:prstGeom>
          <a:solidFill>
            <a:schemeClr val="accent1">
              <a:lumMod val="75000"/>
            </a:schemeClr>
          </a:solidFill>
          <a:ln>
            <a:solidFill>
              <a:schemeClr val="tx1"/>
            </a:solidFill>
          </a:ln>
        </p:spPr>
        <p:txBody>
          <a:bodyPr wrap="square" rtlCol="0">
            <a:spAutoFit/>
          </a:bodyPr>
          <a:lstStyle/>
          <a:p>
            <a:pPr algn="r"/>
            <a:r>
              <a:rPr lang="en-US" sz="2400" dirty="0">
                <a:solidFill>
                  <a:schemeClr val="bg1"/>
                </a:solidFill>
              </a:rPr>
              <a:t>Sample 2:</a:t>
            </a:r>
          </a:p>
          <a:p>
            <a:pPr algn="r"/>
            <a:r>
              <a:rPr lang="en-US" sz="2400" dirty="0">
                <a:solidFill>
                  <a:schemeClr val="bg1"/>
                </a:solidFill>
              </a:rPr>
              <a:t>PPIA Hubs</a:t>
            </a:r>
          </a:p>
        </p:txBody>
      </p:sp>
      <p:sp>
        <p:nvSpPr>
          <p:cNvPr id="6" name="TextBox 5">
            <a:extLst>
              <a:ext uri="{FF2B5EF4-FFF2-40B4-BE49-F238E27FC236}">
                <a16:creationId xmlns:a16="http://schemas.microsoft.com/office/drawing/2014/main" id="{B66A0CC7-9E4C-E645-AC8B-B450865E8193}"/>
              </a:ext>
            </a:extLst>
          </p:cNvPr>
          <p:cNvSpPr txBox="1"/>
          <p:nvPr/>
        </p:nvSpPr>
        <p:spPr>
          <a:xfrm>
            <a:off x="228600" y="4384298"/>
            <a:ext cx="2060843" cy="830997"/>
          </a:xfrm>
          <a:prstGeom prst="rect">
            <a:avLst/>
          </a:prstGeom>
          <a:solidFill>
            <a:schemeClr val="accent6">
              <a:lumMod val="40000"/>
              <a:lumOff val="60000"/>
            </a:schemeClr>
          </a:solidFill>
          <a:ln>
            <a:solidFill>
              <a:schemeClr val="tx1"/>
            </a:solidFill>
          </a:ln>
        </p:spPr>
        <p:txBody>
          <a:bodyPr wrap="square" rtlCol="0">
            <a:spAutoFit/>
          </a:bodyPr>
          <a:lstStyle/>
          <a:p>
            <a:pPr algn="r"/>
            <a:r>
              <a:rPr lang="en-US" sz="2400" dirty="0"/>
              <a:t>Sample 3:</a:t>
            </a:r>
          </a:p>
          <a:p>
            <a:pPr algn="r"/>
            <a:r>
              <a:rPr lang="en-US" sz="2400" dirty="0"/>
              <a:t>NNL Locations</a:t>
            </a:r>
          </a:p>
        </p:txBody>
      </p:sp>
      <p:sp>
        <p:nvSpPr>
          <p:cNvPr id="7" name="TextBox 6">
            <a:extLst>
              <a:ext uri="{FF2B5EF4-FFF2-40B4-BE49-F238E27FC236}">
                <a16:creationId xmlns:a16="http://schemas.microsoft.com/office/drawing/2014/main" id="{6E69AE06-BD82-2744-B053-EA6FC1E1F1CA}"/>
              </a:ext>
            </a:extLst>
          </p:cNvPr>
          <p:cNvSpPr txBox="1"/>
          <p:nvPr/>
        </p:nvSpPr>
        <p:spPr>
          <a:xfrm>
            <a:off x="5833533" y="5580174"/>
            <a:ext cx="3005981" cy="830997"/>
          </a:xfrm>
          <a:prstGeom prst="rect">
            <a:avLst/>
          </a:prstGeom>
          <a:solidFill>
            <a:schemeClr val="accent1">
              <a:lumMod val="40000"/>
              <a:lumOff val="60000"/>
            </a:schemeClr>
          </a:solidFill>
          <a:ln>
            <a:solidFill>
              <a:schemeClr val="tx1"/>
            </a:solidFill>
          </a:ln>
        </p:spPr>
        <p:txBody>
          <a:bodyPr wrap="square" rtlCol="0">
            <a:spAutoFit/>
          </a:bodyPr>
          <a:lstStyle/>
          <a:p>
            <a:pPr algn="r"/>
            <a:r>
              <a:rPr lang="en-US" sz="2400" dirty="0"/>
              <a:t>Sample 4:</a:t>
            </a:r>
          </a:p>
          <a:p>
            <a:pPr algn="r"/>
            <a:r>
              <a:rPr lang="en-US" sz="2400" dirty="0"/>
              <a:t>PPSA Locations</a:t>
            </a:r>
          </a:p>
        </p:txBody>
      </p:sp>
      <p:sp>
        <p:nvSpPr>
          <p:cNvPr id="8" name="TextBox 7">
            <a:extLst>
              <a:ext uri="{FF2B5EF4-FFF2-40B4-BE49-F238E27FC236}">
                <a16:creationId xmlns:a16="http://schemas.microsoft.com/office/drawing/2014/main" id="{1363D1DA-8F9B-EE4D-B426-64A1B5CE28A8}"/>
              </a:ext>
            </a:extLst>
          </p:cNvPr>
          <p:cNvSpPr txBox="1"/>
          <p:nvPr/>
        </p:nvSpPr>
        <p:spPr>
          <a:xfrm>
            <a:off x="2582333" y="1315361"/>
            <a:ext cx="2912534"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dirty="0"/>
              <a:t>Round 1</a:t>
            </a:r>
          </a:p>
        </p:txBody>
      </p:sp>
      <p:sp>
        <p:nvSpPr>
          <p:cNvPr id="9" name="TextBox 8">
            <a:extLst>
              <a:ext uri="{FF2B5EF4-FFF2-40B4-BE49-F238E27FC236}">
                <a16:creationId xmlns:a16="http://schemas.microsoft.com/office/drawing/2014/main" id="{CA9D3C78-31DA-A14D-889D-9CC492749731}"/>
              </a:ext>
            </a:extLst>
          </p:cNvPr>
          <p:cNvSpPr txBox="1"/>
          <p:nvPr/>
        </p:nvSpPr>
        <p:spPr>
          <a:xfrm>
            <a:off x="5833533" y="1315361"/>
            <a:ext cx="2912534"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dirty="0"/>
              <a:t>Round 2</a:t>
            </a:r>
          </a:p>
        </p:txBody>
      </p:sp>
      <p:sp>
        <p:nvSpPr>
          <p:cNvPr id="10" name="TextBox 9">
            <a:extLst>
              <a:ext uri="{FF2B5EF4-FFF2-40B4-BE49-F238E27FC236}">
                <a16:creationId xmlns:a16="http://schemas.microsoft.com/office/drawing/2014/main" id="{CF78994A-0F8A-AA4E-8641-934E7B53601A}"/>
              </a:ext>
            </a:extLst>
          </p:cNvPr>
          <p:cNvSpPr txBox="1"/>
          <p:nvPr/>
        </p:nvSpPr>
        <p:spPr>
          <a:xfrm>
            <a:off x="9084733" y="1315361"/>
            <a:ext cx="2912534" cy="369332"/>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dirty="0"/>
              <a:t>Round 3</a:t>
            </a:r>
          </a:p>
        </p:txBody>
      </p:sp>
      <p:sp>
        <p:nvSpPr>
          <p:cNvPr id="13" name="Rectangle 12">
            <a:extLst>
              <a:ext uri="{FF2B5EF4-FFF2-40B4-BE49-F238E27FC236}">
                <a16:creationId xmlns:a16="http://schemas.microsoft.com/office/drawing/2014/main" id="{FAAF8415-4C5C-1646-904A-CEE55974B689}"/>
              </a:ext>
            </a:extLst>
          </p:cNvPr>
          <p:cNvSpPr/>
          <p:nvPr/>
        </p:nvSpPr>
        <p:spPr>
          <a:xfrm>
            <a:off x="2582333" y="3207430"/>
            <a:ext cx="2912534" cy="8309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PPIA (98)</a:t>
            </a:r>
          </a:p>
        </p:txBody>
      </p:sp>
      <p:sp>
        <p:nvSpPr>
          <p:cNvPr id="14" name="Rectangle 13">
            <a:extLst>
              <a:ext uri="{FF2B5EF4-FFF2-40B4-BE49-F238E27FC236}">
                <a16:creationId xmlns:a16="http://schemas.microsoft.com/office/drawing/2014/main" id="{A0FB800B-FEED-9941-9511-98C4EF9BEB8A}"/>
              </a:ext>
            </a:extLst>
          </p:cNvPr>
          <p:cNvSpPr/>
          <p:nvPr/>
        </p:nvSpPr>
        <p:spPr>
          <a:xfrm>
            <a:off x="2582333" y="2030564"/>
            <a:ext cx="2912534" cy="830997"/>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Non-PPIA (63)</a:t>
            </a:r>
          </a:p>
        </p:txBody>
      </p:sp>
      <p:sp>
        <p:nvSpPr>
          <p:cNvPr id="15" name="Rectangle 14">
            <a:extLst>
              <a:ext uri="{FF2B5EF4-FFF2-40B4-BE49-F238E27FC236}">
                <a16:creationId xmlns:a16="http://schemas.microsoft.com/office/drawing/2014/main" id="{88C94CDC-2D26-744E-840D-5C5362EDFE71}"/>
              </a:ext>
            </a:extLst>
          </p:cNvPr>
          <p:cNvSpPr/>
          <p:nvPr/>
        </p:nvSpPr>
        <p:spPr>
          <a:xfrm>
            <a:off x="2582333" y="4384298"/>
            <a:ext cx="2912534" cy="8309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Non-PPIA (64)</a:t>
            </a:r>
          </a:p>
        </p:txBody>
      </p:sp>
      <p:sp>
        <p:nvSpPr>
          <p:cNvPr id="16" name="Rectangle 15">
            <a:extLst>
              <a:ext uri="{FF2B5EF4-FFF2-40B4-BE49-F238E27FC236}">
                <a16:creationId xmlns:a16="http://schemas.microsoft.com/office/drawing/2014/main" id="{A9EAD4CD-7AD8-564D-B741-EEB45341D80E}"/>
              </a:ext>
            </a:extLst>
          </p:cNvPr>
          <p:cNvSpPr/>
          <p:nvPr/>
        </p:nvSpPr>
        <p:spPr>
          <a:xfrm>
            <a:off x="9084733" y="5561165"/>
            <a:ext cx="2912534" cy="830997"/>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PPSA (50)</a:t>
            </a:r>
          </a:p>
        </p:txBody>
      </p:sp>
      <p:sp>
        <p:nvSpPr>
          <p:cNvPr id="17" name="Rectangle 16">
            <a:extLst>
              <a:ext uri="{FF2B5EF4-FFF2-40B4-BE49-F238E27FC236}">
                <a16:creationId xmlns:a16="http://schemas.microsoft.com/office/drawing/2014/main" id="{0C77FBD5-87A0-E545-BB31-E97F85633C6C}"/>
              </a:ext>
            </a:extLst>
          </p:cNvPr>
          <p:cNvSpPr/>
          <p:nvPr/>
        </p:nvSpPr>
        <p:spPr>
          <a:xfrm>
            <a:off x="5833533" y="3207430"/>
            <a:ext cx="2912534" cy="8309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PPIA (146)</a:t>
            </a:r>
          </a:p>
        </p:txBody>
      </p:sp>
      <p:sp>
        <p:nvSpPr>
          <p:cNvPr id="18" name="Rectangle 17">
            <a:extLst>
              <a:ext uri="{FF2B5EF4-FFF2-40B4-BE49-F238E27FC236}">
                <a16:creationId xmlns:a16="http://schemas.microsoft.com/office/drawing/2014/main" id="{396EA5C6-7A97-0643-9F77-6D05B24B860F}"/>
              </a:ext>
            </a:extLst>
          </p:cNvPr>
          <p:cNvSpPr/>
          <p:nvPr/>
        </p:nvSpPr>
        <p:spPr>
          <a:xfrm>
            <a:off x="9084733" y="3207430"/>
            <a:ext cx="2912534" cy="830997"/>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PPSA (54)</a:t>
            </a:r>
          </a:p>
        </p:txBody>
      </p:sp>
      <p:sp>
        <p:nvSpPr>
          <p:cNvPr id="19" name="Rectangle 18">
            <a:extLst>
              <a:ext uri="{FF2B5EF4-FFF2-40B4-BE49-F238E27FC236}">
                <a16:creationId xmlns:a16="http://schemas.microsoft.com/office/drawing/2014/main" id="{2C5B06F3-B049-A54D-84B5-650E31F59251}"/>
              </a:ext>
            </a:extLst>
          </p:cNvPr>
          <p:cNvSpPr/>
          <p:nvPr/>
        </p:nvSpPr>
        <p:spPr>
          <a:xfrm>
            <a:off x="5833533" y="2030564"/>
            <a:ext cx="2912534" cy="830997"/>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Non-PPIA (45)</a:t>
            </a:r>
          </a:p>
        </p:txBody>
      </p:sp>
      <p:sp>
        <p:nvSpPr>
          <p:cNvPr id="20" name="Rectangle 19">
            <a:extLst>
              <a:ext uri="{FF2B5EF4-FFF2-40B4-BE49-F238E27FC236}">
                <a16:creationId xmlns:a16="http://schemas.microsoft.com/office/drawing/2014/main" id="{38A0C64B-2707-AF44-B2D9-C5ADBE1EBDF8}"/>
              </a:ext>
            </a:extLst>
          </p:cNvPr>
          <p:cNvSpPr/>
          <p:nvPr/>
        </p:nvSpPr>
        <p:spPr>
          <a:xfrm>
            <a:off x="9084733" y="2030564"/>
            <a:ext cx="2912534" cy="830997"/>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Non-PPSA (113)</a:t>
            </a:r>
          </a:p>
        </p:txBody>
      </p:sp>
      <p:sp>
        <p:nvSpPr>
          <p:cNvPr id="21" name="Rectangle 20">
            <a:extLst>
              <a:ext uri="{FF2B5EF4-FFF2-40B4-BE49-F238E27FC236}">
                <a16:creationId xmlns:a16="http://schemas.microsoft.com/office/drawing/2014/main" id="{0F9F3ECB-3D05-324B-B192-F4BFF4FA6B01}"/>
              </a:ext>
            </a:extLst>
          </p:cNvPr>
          <p:cNvSpPr/>
          <p:nvPr/>
        </p:nvSpPr>
        <p:spPr>
          <a:xfrm>
            <a:off x="5833533" y="4384298"/>
            <a:ext cx="2912534" cy="8309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Non-PPIA (34)</a:t>
            </a:r>
          </a:p>
        </p:txBody>
      </p:sp>
      <p:sp>
        <p:nvSpPr>
          <p:cNvPr id="22" name="Rectangle 21">
            <a:extLst>
              <a:ext uri="{FF2B5EF4-FFF2-40B4-BE49-F238E27FC236}">
                <a16:creationId xmlns:a16="http://schemas.microsoft.com/office/drawing/2014/main" id="{0A98978E-1C59-FE41-BD2D-88210CE30D40}"/>
              </a:ext>
            </a:extLst>
          </p:cNvPr>
          <p:cNvSpPr/>
          <p:nvPr/>
        </p:nvSpPr>
        <p:spPr>
          <a:xfrm>
            <a:off x="9084733" y="4384296"/>
            <a:ext cx="2912534" cy="8309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Non-PPSA (58)</a:t>
            </a:r>
          </a:p>
        </p:txBody>
      </p:sp>
      <p:sp>
        <p:nvSpPr>
          <p:cNvPr id="23" name="Right Arrow 22">
            <a:extLst>
              <a:ext uri="{FF2B5EF4-FFF2-40B4-BE49-F238E27FC236}">
                <a16:creationId xmlns:a16="http://schemas.microsoft.com/office/drawing/2014/main" id="{F808699B-811D-DA4A-AB51-CE4E69885459}"/>
              </a:ext>
            </a:extLst>
          </p:cNvPr>
          <p:cNvSpPr/>
          <p:nvPr/>
        </p:nvSpPr>
        <p:spPr>
          <a:xfrm>
            <a:off x="5173133" y="2202823"/>
            <a:ext cx="982134" cy="48647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45</a:t>
            </a:r>
          </a:p>
        </p:txBody>
      </p:sp>
      <p:sp>
        <p:nvSpPr>
          <p:cNvPr id="24" name="Right Arrow 23">
            <a:extLst>
              <a:ext uri="{FF2B5EF4-FFF2-40B4-BE49-F238E27FC236}">
                <a16:creationId xmlns:a16="http://schemas.microsoft.com/office/drawing/2014/main" id="{0CB83A13-27A1-614C-B491-52C58691FA60}"/>
              </a:ext>
            </a:extLst>
          </p:cNvPr>
          <p:cNvSpPr/>
          <p:nvPr/>
        </p:nvSpPr>
        <p:spPr>
          <a:xfrm rot="1887101">
            <a:off x="5092963" y="2745999"/>
            <a:ext cx="982134" cy="486478"/>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18</a:t>
            </a:r>
          </a:p>
        </p:txBody>
      </p:sp>
      <p:sp>
        <p:nvSpPr>
          <p:cNvPr id="25" name="Right Arrow 24">
            <a:extLst>
              <a:ext uri="{FF2B5EF4-FFF2-40B4-BE49-F238E27FC236}">
                <a16:creationId xmlns:a16="http://schemas.microsoft.com/office/drawing/2014/main" id="{5429F4BB-DBB4-A34D-9309-A886622D973F}"/>
              </a:ext>
            </a:extLst>
          </p:cNvPr>
          <p:cNvSpPr/>
          <p:nvPr/>
        </p:nvSpPr>
        <p:spPr>
          <a:xfrm rot="19490773">
            <a:off x="8272720" y="2679215"/>
            <a:ext cx="982134" cy="486478"/>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16</a:t>
            </a:r>
          </a:p>
        </p:txBody>
      </p:sp>
      <p:sp>
        <p:nvSpPr>
          <p:cNvPr id="26" name="Right Arrow 25">
            <a:extLst>
              <a:ext uri="{FF2B5EF4-FFF2-40B4-BE49-F238E27FC236}">
                <a16:creationId xmlns:a16="http://schemas.microsoft.com/office/drawing/2014/main" id="{AB8E6CB8-3995-7C48-9858-AE734BC152BE}"/>
              </a:ext>
            </a:extLst>
          </p:cNvPr>
          <p:cNvSpPr/>
          <p:nvPr/>
        </p:nvSpPr>
        <p:spPr>
          <a:xfrm>
            <a:off x="8424333" y="2202823"/>
            <a:ext cx="982134" cy="48647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45</a:t>
            </a:r>
          </a:p>
        </p:txBody>
      </p:sp>
      <p:sp>
        <p:nvSpPr>
          <p:cNvPr id="27" name="Right Arrow 26">
            <a:extLst>
              <a:ext uri="{FF2B5EF4-FFF2-40B4-BE49-F238E27FC236}">
                <a16:creationId xmlns:a16="http://schemas.microsoft.com/office/drawing/2014/main" id="{8482F6EE-5C3D-5942-BA5E-9CE0F185EEC9}"/>
              </a:ext>
            </a:extLst>
          </p:cNvPr>
          <p:cNvSpPr/>
          <p:nvPr/>
        </p:nvSpPr>
        <p:spPr>
          <a:xfrm>
            <a:off x="5173133" y="3390037"/>
            <a:ext cx="982134" cy="48647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98</a:t>
            </a:r>
          </a:p>
        </p:txBody>
      </p:sp>
      <p:sp>
        <p:nvSpPr>
          <p:cNvPr id="29" name="Right Arrow 28">
            <a:extLst>
              <a:ext uri="{FF2B5EF4-FFF2-40B4-BE49-F238E27FC236}">
                <a16:creationId xmlns:a16="http://schemas.microsoft.com/office/drawing/2014/main" id="{B774B867-C967-384D-8A33-D30C95C706C6}"/>
              </a:ext>
            </a:extLst>
          </p:cNvPr>
          <p:cNvSpPr/>
          <p:nvPr/>
        </p:nvSpPr>
        <p:spPr>
          <a:xfrm rot="19490773">
            <a:off x="8475130" y="2799222"/>
            <a:ext cx="982134" cy="486478"/>
          </a:xfrm>
          <a:prstGeom prst="rightArrow">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52</a:t>
            </a:r>
          </a:p>
        </p:txBody>
      </p:sp>
      <p:sp>
        <p:nvSpPr>
          <p:cNvPr id="30" name="Right Arrow 29">
            <a:extLst>
              <a:ext uri="{FF2B5EF4-FFF2-40B4-BE49-F238E27FC236}">
                <a16:creationId xmlns:a16="http://schemas.microsoft.com/office/drawing/2014/main" id="{155C9A12-B211-D142-98B3-1474EB270304}"/>
              </a:ext>
            </a:extLst>
          </p:cNvPr>
          <p:cNvSpPr/>
          <p:nvPr/>
        </p:nvSpPr>
        <p:spPr>
          <a:xfrm rot="19490773">
            <a:off x="5088678" y="4033809"/>
            <a:ext cx="982134" cy="486478"/>
          </a:xfrm>
          <a:prstGeom prst="rightArrow">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31" name="Right Arrow 30">
            <a:extLst>
              <a:ext uri="{FF2B5EF4-FFF2-40B4-BE49-F238E27FC236}">
                <a16:creationId xmlns:a16="http://schemas.microsoft.com/office/drawing/2014/main" id="{16022721-8274-AA48-887D-1A296F964F5B}"/>
              </a:ext>
            </a:extLst>
          </p:cNvPr>
          <p:cNvSpPr/>
          <p:nvPr/>
        </p:nvSpPr>
        <p:spPr>
          <a:xfrm>
            <a:off x="5139267" y="4566903"/>
            <a:ext cx="982134" cy="48647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2" name="Right Arrow 31">
            <a:extLst>
              <a:ext uri="{FF2B5EF4-FFF2-40B4-BE49-F238E27FC236}">
                <a16:creationId xmlns:a16="http://schemas.microsoft.com/office/drawing/2014/main" id="{FE796506-9C8A-8C4E-A4DF-5CCA91C563E7}"/>
              </a:ext>
            </a:extLst>
          </p:cNvPr>
          <p:cNvSpPr/>
          <p:nvPr/>
        </p:nvSpPr>
        <p:spPr>
          <a:xfrm>
            <a:off x="8348447" y="3584397"/>
            <a:ext cx="982134" cy="486478"/>
          </a:xfrm>
          <a:prstGeom prst="rightArrow">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28" name="Right Arrow 27">
            <a:extLst>
              <a:ext uri="{FF2B5EF4-FFF2-40B4-BE49-F238E27FC236}">
                <a16:creationId xmlns:a16="http://schemas.microsoft.com/office/drawing/2014/main" id="{48F75638-BCF9-4147-99A2-4A1CB1021067}"/>
              </a:ext>
            </a:extLst>
          </p:cNvPr>
          <p:cNvSpPr/>
          <p:nvPr/>
        </p:nvSpPr>
        <p:spPr>
          <a:xfrm>
            <a:off x="8424333" y="3374498"/>
            <a:ext cx="982134" cy="48647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46</a:t>
            </a:r>
          </a:p>
        </p:txBody>
      </p:sp>
      <p:sp>
        <p:nvSpPr>
          <p:cNvPr id="33" name="Right Arrow 32">
            <a:extLst>
              <a:ext uri="{FF2B5EF4-FFF2-40B4-BE49-F238E27FC236}">
                <a16:creationId xmlns:a16="http://schemas.microsoft.com/office/drawing/2014/main" id="{2CBE8C80-BB10-7C4E-A6E7-69F1F689EDD5}"/>
              </a:ext>
            </a:extLst>
          </p:cNvPr>
          <p:cNvSpPr/>
          <p:nvPr/>
        </p:nvSpPr>
        <p:spPr>
          <a:xfrm rot="1800000">
            <a:off x="8475130" y="3960113"/>
            <a:ext cx="982134" cy="486478"/>
          </a:xfrm>
          <a:prstGeom prst="rightArrow">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24</a:t>
            </a:r>
          </a:p>
        </p:txBody>
      </p:sp>
      <p:sp>
        <p:nvSpPr>
          <p:cNvPr id="34" name="Right Arrow 33">
            <a:extLst>
              <a:ext uri="{FF2B5EF4-FFF2-40B4-BE49-F238E27FC236}">
                <a16:creationId xmlns:a16="http://schemas.microsoft.com/office/drawing/2014/main" id="{E378F46D-4846-714B-975D-E690B344E1DF}"/>
              </a:ext>
            </a:extLst>
          </p:cNvPr>
          <p:cNvSpPr/>
          <p:nvPr/>
        </p:nvSpPr>
        <p:spPr>
          <a:xfrm>
            <a:off x="8424333" y="4574564"/>
            <a:ext cx="982134" cy="48647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5" name="Right Arrow 34">
            <a:extLst>
              <a:ext uri="{FF2B5EF4-FFF2-40B4-BE49-F238E27FC236}">
                <a16:creationId xmlns:a16="http://schemas.microsoft.com/office/drawing/2014/main" id="{0329285C-8C13-FC43-823E-BA54ED8A80D5}"/>
              </a:ext>
            </a:extLst>
          </p:cNvPr>
          <p:cNvSpPr/>
          <p:nvPr/>
        </p:nvSpPr>
        <p:spPr>
          <a:xfrm>
            <a:off x="8391461" y="3136366"/>
            <a:ext cx="982134" cy="486478"/>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 name="Date Placeholder 1">
            <a:extLst>
              <a:ext uri="{FF2B5EF4-FFF2-40B4-BE49-F238E27FC236}">
                <a16:creationId xmlns:a16="http://schemas.microsoft.com/office/drawing/2014/main" id="{F7BE7128-00BA-CA41-9BD5-0D87EEE2A564}"/>
              </a:ext>
            </a:extLst>
          </p:cNvPr>
          <p:cNvSpPr>
            <a:spLocks noGrp="1"/>
          </p:cNvSpPr>
          <p:nvPr>
            <p:ph type="dt" sz="half" idx="10"/>
          </p:nvPr>
        </p:nvSpPr>
        <p:spPr/>
        <p:txBody>
          <a:bodyPr/>
          <a:lstStyle/>
          <a:p>
            <a:r>
              <a:rPr lang="en-US"/>
              <a:t>3 Nov 2019</a:t>
            </a:r>
            <a:endParaRPr lang="en-US" dirty="0"/>
          </a:p>
        </p:txBody>
      </p:sp>
      <p:sp>
        <p:nvSpPr>
          <p:cNvPr id="11" name="Footer Placeholder 10">
            <a:extLst>
              <a:ext uri="{FF2B5EF4-FFF2-40B4-BE49-F238E27FC236}">
                <a16:creationId xmlns:a16="http://schemas.microsoft.com/office/drawing/2014/main" id="{6EF019AE-06A0-8548-842E-93167A864191}"/>
              </a:ext>
            </a:extLst>
          </p:cNvPr>
          <p:cNvSpPr>
            <a:spLocks noGrp="1"/>
          </p:cNvSpPr>
          <p:nvPr>
            <p:ph type="ftr" sz="quarter" idx="11"/>
          </p:nvPr>
        </p:nvSpPr>
        <p:spPr/>
        <p:txBody>
          <a:bodyPr/>
          <a:lstStyle/>
          <a:p>
            <a:r>
              <a:rPr lang="en-US"/>
              <a:t>www.qutubproject.org</a:t>
            </a:r>
            <a:endParaRPr lang="en-US" dirty="0"/>
          </a:p>
        </p:txBody>
      </p:sp>
      <p:sp>
        <p:nvSpPr>
          <p:cNvPr id="12" name="Slide Number Placeholder 11">
            <a:extLst>
              <a:ext uri="{FF2B5EF4-FFF2-40B4-BE49-F238E27FC236}">
                <a16:creationId xmlns:a16="http://schemas.microsoft.com/office/drawing/2014/main" id="{61A61A32-13C3-7747-B138-70910C108B3B}"/>
              </a:ext>
            </a:extLst>
          </p:cNvPr>
          <p:cNvSpPr>
            <a:spLocks noGrp="1"/>
          </p:cNvSpPr>
          <p:nvPr>
            <p:ph type="sldNum" sz="quarter" idx="12"/>
          </p:nvPr>
        </p:nvSpPr>
        <p:spPr/>
        <p:txBody>
          <a:bodyPr/>
          <a:lstStyle/>
          <a:p>
            <a:fld id="{4FAB73BC-B049-4115-A692-8D63A059BFB8}" type="slidenum">
              <a:rPr lang="en-US" smtClean="0"/>
              <a:t>26</a:t>
            </a:fld>
            <a:endParaRPr lang="en-US" dirty="0"/>
          </a:p>
        </p:txBody>
      </p:sp>
      <p:sp>
        <p:nvSpPr>
          <p:cNvPr id="36" name="TextBox 35">
            <a:extLst>
              <a:ext uri="{FF2B5EF4-FFF2-40B4-BE49-F238E27FC236}">
                <a16:creationId xmlns:a16="http://schemas.microsoft.com/office/drawing/2014/main" id="{7468BB96-1D8D-B146-8E70-F42660F06AE9}"/>
              </a:ext>
            </a:extLst>
          </p:cNvPr>
          <p:cNvSpPr txBox="1"/>
          <p:nvPr/>
        </p:nvSpPr>
        <p:spPr>
          <a:xfrm>
            <a:off x="474453" y="5561165"/>
            <a:ext cx="5020414" cy="646331"/>
          </a:xfrm>
          <a:prstGeom prst="rect">
            <a:avLst/>
          </a:prstGeom>
          <a:noFill/>
        </p:spPr>
        <p:txBody>
          <a:bodyPr wrap="square" rtlCol="0">
            <a:spAutoFit/>
          </a:bodyPr>
          <a:lstStyle/>
          <a:p>
            <a:r>
              <a:rPr lang="en-US" dirty="0"/>
              <a:t>Making this figure required one year of work! </a:t>
            </a:r>
            <a:br>
              <a:rPr lang="en-US" dirty="0"/>
            </a:br>
            <a:r>
              <a:rPr lang="en-US" dirty="0"/>
              <a:t>(Why?)</a:t>
            </a:r>
          </a:p>
        </p:txBody>
      </p:sp>
    </p:spTree>
    <p:extLst>
      <p:ext uri="{BB962C8B-B14F-4D97-AF65-F5344CB8AC3E}">
        <p14:creationId xmlns:p14="http://schemas.microsoft.com/office/powerpoint/2010/main" val="2104057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C9B798-285D-774D-9E87-D7CDFBB6D241}"/>
              </a:ext>
            </a:extLst>
          </p:cNvPr>
          <p:cNvSpPr>
            <a:spLocks noGrp="1"/>
          </p:cNvSpPr>
          <p:nvPr>
            <p:ph type="title"/>
          </p:nvPr>
        </p:nvSpPr>
        <p:spPr/>
        <p:txBody>
          <a:bodyPr/>
          <a:lstStyle/>
          <a:p>
            <a:r>
              <a:rPr lang="en-US" dirty="0"/>
              <a:t>Things were changing in the background</a:t>
            </a:r>
          </a:p>
        </p:txBody>
      </p:sp>
      <p:sp>
        <p:nvSpPr>
          <p:cNvPr id="8" name="Text Placeholder 7">
            <a:extLst>
              <a:ext uri="{FF2B5EF4-FFF2-40B4-BE49-F238E27FC236}">
                <a16:creationId xmlns:a16="http://schemas.microsoft.com/office/drawing/2014/main" id="{8D67BD87-4369-3F45-910E-CFC77DE3F57E}"/>
              </a:ext>
            </a:extLst>
          </p:cNvPr>
          <p:cNvSpPr>
            <a:spLocks noGrp="1"/>
          </p:cNvSpPr>
          <p:nvPr>
            <p:ph type="body" sz="half" idx="2"/>
          </p:nvPr>
        </p:nvSpPr>
        <p:spPr/>
        <p:txBody>
          <a:bodyPr/>
          <a:lstStyle/>
          <a:p>
            <a:r>
              <a:rPr lang="en-US" dirty="0"/>
              <a:t>(These are facilities that never joined the PPIA)</a:t>
            </a:r>
          </a:p>
        </p:txBody>
      </p:sp>
      <p:sp>
        <p:nvSpPr>
          <p:cNvPr id="3" name="Date Placeholder 2">
            <a:extLst>
              <a:ext uri="{FF2B5EF4-FFF2-40B4-BE49-F238E27FC236}">
                <a16:creationId xmlns:a16="http://schemas.microsoft.com/office/drawing/2014/main" id="{318117B8-7D9E-4D48-911C-E3B401C43101}"/>
              </a:ext>
            </a:extLst>
          </p:cNvPr>
          <p:cNvSpPr>
            <a:spLocks noGrp="1"/>
          </p:cNvSpPr>
          <p:nvPr>
            <p:ph type="dt" sz="half" idx="10"/>
          </p:nvPr>
        </p:nvSpPr>
        <p:spPr/>
        <p:txBody>
          <a:bodyPr/>
          <a:lstStyle/>
          <a:p>
            <a:r>
              <a:rPr lang="en-US"/>
              <a:t>3 Nov 2019</a:t>
            </a:r>
            <a:endParaRPr lang="en-US" dirty="0"/>
          </a:p>
        </p:txBody>
      </p:sp>
      <p:sp>
        <p:nvSpPr>
          <p:cNvPr id="4" name="Footer Placeholder 3">
            <a:extLst>
              <a:ext uri="{FF2B5EF4-FFF2-40B4-BE49-F238E27FC236}">
                <a16:creationId xmlns:a16="http://schemas.microsoft.com/office/drawing/2014/main" id="{23693568-1E2B-494F-BECD-F56A7674FDE8}"/>
              </a:ext>
            </a:extLst>
          </p:cNvPr>
          <p:cNvSpPr>
            <a:spLocks noGrp="1"/>
          </p:cNvSpPr>
          <p:nvPr>
            <p:ph type="ftr" sz="quarter" idx="11"/>
          </p:nvPr>
        </p:nvSpPr>
        <p:spPr/>
        <p:txBody>
          <a:bodyPr/>
          <a:lstStyle/>
          <a:p>
            <a:r>
              <a:rPr lang="en-US"/>
              <a:t>www.qutubproject.org</a:t>
            </a:r>
            <a:endParaRPr lang="en-US" dirty="0"/>
          </a:p>
        </p:txBody>
      </p:sp>
      <p:sp>
        <p:nvSpPr>
          <p:cNvPr id="5" name="Slide Number Placeholder 4">
            <a:extLst>
              <a:ext uri="{FF2B5EF4-FFF2-40B4-BE49-F238E27FC236}">
                <a16:creationId xmlns:a16="http://schemas.microsoft.com/office/drawing/2014/main" id="{E70653A3-6E0B-0F4B-A744-54D6B9E14DF5}"/>
              </a:ext>
            </a:extLst>
          </p:cNvPr>
          <p:cNvSpPr>
            <a:spLocks noGrp="1"/>
          </p:cNvSpPr>
          <p:nvPr>
            <p:ph type="sldNum" sz="quarter" idx="12"/>
          </p:nvPr>
        </p:nvSpPr>
        <p:spPr/>
        <p:txBody>
          <a:bodyPr/>
          <a:lstStyle/>
          <a:p>
            <a:fld id="{4FAB73BC-B049-4115-A692-8D63A059BFB8}" type="slidenum">
              <a:rPr lang="en-US" smtClean="0"/>
              <a:t>27</a:t>
            </a:fld>
            <a:endParaRPr lang="en-US" dirty="0"/>
          </a:p>
        </p:txBody>
      </p:sp>
      <p:pic>
        <p:nvPicPr>
          <p:cNvPr id="14" name="Content Placeholder 13">
            <a:extLst>
              <a:ext uri="{FF2B5EF4-FFF2-40B4-BE49-F238E27FC236}">
                <a16:creationId xmlns:a16="http://schemas.microsoft.com/office/drawing/2014/main" id="{257721BF-B89D-294B-8E64-7AC1C4CE6336}"/>
              </a:ext>
            </a:extLst>
          </p:cNvPr>
          <p:cNvPicPr>
            <a:picLocks noGrp="1" noChangeAspect="1"/>
          </p:cNvPicPr>
          <p:nvPr>
            <p:ph idx="1"/>
          </p:nvPr>
        </p:nvPicPr>
        <p:blipFill>
          <a:blip r:embed="rId3"/>
          <a:stretch>
            <a:fillRect/>
          </a:stretch>
        </p:blipFill>
        <p:spPr>
          <a:xfrm>
            <a:off x="4410972" y="522773"/>
            <a:ext cx="7489219" cy="5446705"/>
          </a:xfrm>
        </p:spPr>
      </p:pic>
    </p:spTree>
    <p:extLst>
      <p:ext uri="{BB962C8B-B14F-4D97-AF65-F5344CB8AC3E}">
        <p14:creationId xmlns:p14="http://schemas.microsoft.com/office/powerpoint/2010/main" val="4235884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9258AB6-28E5-234F-90E1-C3D7DFF17CC6}"/>
              </a:ext>
            </a:extLst>
          </p:cNvPr>
          <p:cNvSpPr/>
          <p:nvPr/>
        </p:nvSpPr>
        <p:spPr>
          <a:xfrm>
            <a:off x="4716534" y="636086"/>
            <a:ext cx="2997396" cy="18887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Mumbai Hubs:</a:t>
            </a:r>
            <a:br>
              <a:rPr lang="en-US" dirty="0"/>
            </a:br>
            <a:r>
              <a:rPr lang="en-US" dirty="0"/>
              <a:t>Complex structure</a:t>
            </a:r>
          </a:p>
        </p:txBody>
      </p:sp>
      <p:sp>
        <p:nvSpPr>
          <p:cNvPr id="7" name="Text Placeholder 6">
            <a:extLst>
              <a:ext uri="{FF2B5EF4-FFF2-40B4-BE49-F238E27FC236}">
                <a16:creationId xmlns:a16="http://schemas.microsoft.com/office/drawing/2014/main" id="{8FF48A93-FB4B-AD44-904E-8FA26952D0E3}"/>
              </a:ext>
            </a:extLst>
          </p:cNvPr>
          <p:cNvSpPr>
            <a:spLocks noGrp="1"/>
          </p:cNvSpPr>
          <p:nvPr>
            <p:ph type="body" sz="half" idx="2"/>
          </p:nvPr>
        </p:nvSpPr>
        <p:spPr/>
        <p:txBody>
          <a:bodyPr/>
          <a:lstStyle/>
          <a:p>
            <a:r>
              <a:rPr lang="en-US" dirty="0"/>
              <a:t>Green: PPIA</a:t>
            </a:r>
          </a:p>
          <a:p>
            <a:r>
              <a:rPr lang="en-US" dirty="0"/>
              <a:t>Red: Non-PPIA</a:t>
            </a:r>
          </a:p>
          <a:p>
            <a:endParaRPr lang="en-US" dirty="0"/>
          </a:p>
          <a:p>
            <a:r>
              <a:rPr lang="en-US" dirty="0"/>
              <a:t>(Note that provider and facility status do not necessarily correspond)</a:t>
            </a:r>
          </a:p>
          <a:p>
            <a:endParaRPr lang="en-US" dirty="0"/>
          </a:p>
          <a:p>
            <a:r>
              <a:rPr lang="en-US" dirty="0"/>
              <a:t>NNL = Non-networked Location, a PPIA provider has another non-PPIA facility</a:t>
            </a:r>
          </a:p>
        </p:txBody>
      </p:sp>
      <p:sp>
        <p:nvSpPr>
          <p:cNvPr id="4" name="Date Placeholder 3"/>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4ED5ED71-854C-0946-8A86-6638FA00E911}"/>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BCAEF505-A666-D84B-8D59-E10444C46C66}"/>
              </a:ext>
            </a:extLst>
          </p:cNvPr>
          <p:cNvSpPr>
            <a:spLocks noGrp="1"/>
          </p:cNvSpPr>
          <p:nvPr>
            <p:ph type="sldNum" sz="quarter" idx="12"/>
          </p:nvPr>
        </p:nvSpPr>
        <p:spPr/>
        <p:txBody>
          <a:bodyPr/>
          <a:lstStyle/>
          <a:p>
            <a:fld id="{6113E31D-E2AB-40D1-8B51-AFA5AFEF393A}" type="slidenum">
              <a:rPr lang="en-US" smtClean="0"/>
              <a:t>28</a:t>
            </a:fld>
            <a:endParaRPr lang="en-US" dirty="0"/>
          </a:p>
        </p:txBody>
      </p:sp>
      <p:pic>
        <p:nvPicPr>
          <p:cNvPr id="11" name="Picture 10">
            <a:extLst>
              <a:ext uri="{FF2B5EF4-FFF2-40B4-BE49-F238E27FC236}">
                <a16:creationId xmlns:a16="http://schemas.microsoft.com/office/drawing/2014/main" id="{C53C8BE2-2D0A-2146-B40A-64230ADB7E9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72635" y="1180961"/>
            <a:ext cx="964573" cy="895481"/>
          </a:xfrm>
          <a:prstGeom prst="rect">
            <a:avLst/>
          </a:prstGeom>
        </p:spPr>
      </p:pic>
      <p:sp>
        <p:nvSpPr>
          <p:cNvPr id="18" name="Rectangle 17">
            <a:extLst>
              <a:ext uri="{FF2B5EF4-FFF2-40B4-BE49-F238E27FC236}">
                <a16:creationId xmlns:a16="http://schemas.microsoft.com/office/drawing/2014/main" id="{C780AD5A-D30D-5A43-9035-52D40A2E1BDD}"/>
              </a:ext>
            </a:extLst>
          </p:cNvPr>
          <p:cNvSpPr/>
          <p:nvPr/>
        </p:nvSpPr>
        <p:spPr>
          <a:xfrm>
            <a:off x="4720667" y="3720982"/>
            <a:ext cx="2993946" cy="18887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F9FE9C-F1E3-D84D-A86B-D69ABD572A15}"/>
              </a:ext>
            </a:extLst>
          </p:cNvPr>
          <p:cNvSpPr/>
          <p:nvPr/>
        </p:nvSpPr>
        <p:spPr>
          <a:xfrm>
            <a:off x="8083165" y="3720982"/>
            <a:ext cx="2637076" cy="188878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E57084-4127-F940-B7B2-E26056026CD3}"/>
              </a:ext>
            </a:extLst>
          </p:cNvPr>
          <p:cNvSpPr/>
          <p:nvPr/>
        </p:nvSpPr>
        <p:spPr>
          <a:xfrm>
            <a:off x="8044237" y="645550"/>
            <a:ext cx="2637076" cy="188878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A0DA423-FF5A-8A41-B662-A21EA9BF29CC}"/>
              </a:ext>
            </a:extLst>
          </p:cNvPr>
          <p:cNvSpPr/>
          <p:nvPr/>
        </p:nvSpPr>
        <p:spPr>
          <a:xfrm>
            <a:off x="6338008" y="1036339"/>
            <a:ext cx="1194620" cy="119301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DF4078D-F9AF-3849-8501-35ABE857D5A8}"/>
              </a:ext>
            </a:extLst>
          </p:cNvPr>
          <p:cNvSpPr/>
          <p:nvPr/>
        </p:nvSpPr>
        <p:spPr>
          <a:xfrm>
            <a:off x="4954573" y="1021206"/>
            <a:ext cx="1244392" cy="12049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1673CFF-07E5-1845-AFCB-8C380738040E}"/>
              </a:ext>
            </a:extLst>
          </p:cNvPr>
          <p:cNvSpPr/>
          <p:nvPr/>
        </p:nvSpPr>
        <p:spPr>
          <a:xfrm>
            <a:off x="4954573" y="4224047"/>
            <a:ext cx="1244392" cy="120492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E65469-88F7-F24B-9974-14DD532A4F82}"/>
              </a:ext>
            </a:extLst>
          </p:cNvPr>
          <p:cNvSpPr/>
          <p:nvPr/>
        </p:nvSpPr>
        <p:spPr>
          <a:xfrm>
            <a:off x="9105661" y="4156528"/>
            <a:ext cx="1347654" cy="129100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10A53F2-704E-014F-B268-437F402DB7BC}"/>
              </a:ext>
            </a:extLst>
          </p:cNvPr>
          <p:cNvSpPr/>
          <p:nvPr/>
        </p:nvSpPr>
        <p:spPr>
          <a:xfrm>
            <a:off x="9103605" y="1060378"/>
            <a:ext cx="1347654" cy="129100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A3F94BE-E282-F94E-8CFB-F36ED5DEF6B0}"/>
              </a:ext>
            </a:extLst>
          </p:cNvPr>
          <p:cNvSpPr/>
          <p:nvPr/>
        </p:nvSpPr>
        <p:spPr>
          <a:xfrm>
            <a:off x="6352094" y="4224047"/>
            <a:ext cx="1194620" cy="119301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99D238B-6361-B842-B20C-1E5CD3DE032B}"/>
              </a:ext>
            </a:extLst>
          </p:cNvPr>
          <p:cNvCxnSpPr>
            <a:cxnSpLocks/>
            <a:stCxn id="22" idx="2"/>
            <a:endCxn id="23" idx="0"/>
          </p:cNvCxnSpPr>
          <p:nvPr/>
        </p:nvCxnSpPr>
        <p:spPr>
          <a:xfrm>
            <a:off x="5576769" y="2226130"/>
            <a:ext cx="0" cy="19979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83F53200-51A1-C348-B090-60851872A340}"/>
              </a:ext>
            </a:extLst>
          </p:cNvPr>
          <p:cNvCxnSpPr>
            <a:cxnSpLocks/>
          </p:cNvCxnSpPr>
          <p:nvPr/>
        </p:nvCxnSpPr>
        <p:spPr>
          <a:xfrm>
            <a:off x="8402084" y="2524875"/>
            <a:ext cx="0" cy="17503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03A9A685-148E-7F4E-BC74-8E3BCE2C4264}"/>
              </a:ext>
            </a:extLst>
          </p:cNvPr>
          <p:cNvSpPr txBox="1"/>
          <p:nvPr/>
        </p:nvSpPr>
        <p:spPr>
          <a:xfrm>
            <a:off x="5619866" y="2972024"/>
            <a:ext cx="2115936" cy="369332"/>
          </a:xfrm>
          <a:prstGeom prst="rect">
            <a:avLst/>
          </a:prstGeom>
          <a:noFill/>
        </p:spPr>
        <p:txBody>
          <a:bodyPr wrap="square" rtlCol="0">
            <a:spAutoFit/>
          </a:bodyPr>
          <a:lstStyle/>
          <a:p>
            <a:r>
              <a:rPr lang="en-US" dirty="0"/>
              <a:t>Provider Joins in R2</a:t>
            </a:r>
          </a:p>
        </p:txBody>
      </p:sp>
      <p:sp>
        <p:nvSpPr>
          <p:cNvPr id="32" name="TextBox 31">
            <a:extLst>
              <a:ext uri="{FF2B5EF4-FFF2-40B4-BE49-F238E27FC236}">
                <a16:creationId xmlns:a16="http://schemas.microsoft.com/office/drawing/2014/main" id="{56B1FA16-1A7D-CE41-92E6-4EA722F9B9F0}"/>
              </a:ext>
            </a:extLst>
          </p:cNvPr>
          <p:cNvSpPr txBox="1"/>
          <p:nvPr/>
        </p:nvSpPr>
        <p:spPr>
          <a:xfrm>
            <a:off x="8471265" y="2972024"/>
            <a:ext cx="2413177" cy="369332"/>
          </a:xfrm>
          <a:prstGeom prst="rect">
            <a:avLst/>
          </a:prstGeom>
          <a:noFill/>
        </p:spPr>
        <p:txBody>
          <a:bodyPr wrap="square" rtlCol="0">
            <a:spAutoFit/>
          </a:bodyPr>
          <a:lstStyle/>
          <a:p>
            <a:r>
              <a:rPr lang="en-US" dirty="0"/>
              <a:t>NNL Facility Joins in R2</a:t>
            </a:r>
          </a:p>
        </p:txBody>
      </p:sp>
      <p:pic>
        <p:nvPicPr>
          <p:cNvPr id="37" name="Picture 36">
            <a:extLst>
              <a:ext uri="{FF2B5EF4-FFF2-40B4-BE49-F238E27FC236}">
                <a16:creationId xmlns:a16="http://schemas.microsoft.com/office/drawing/2014/main" id="{A3348BDC-BD0B-6343-AE5A-840894B2FF7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85067" y="1128055"/>
            <a:ext cx="1010477" cy="1048156"/>
          </a:xfrm>
          <a:prstGeom prst="rect">
            <a:avLst/>
          </a:prstGeom>
        </p:spPr>
      </p:pic>
      <p:pic>
        <p:nvPicPr>
          <p:cNvPr id="38" name="Picture 37">
            <a:extLst>
              <a:ext uri="{FF2B5EF4-FFF2-40B4-BE49-F238E27FC236}">
                <a16:creationId xmlns:a16="http://schemas.microsoft.com/office/drawing/2014/main" id="{F8074F25-41EA-5F4C-B7C2-8CB01E568D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85066" y="4350225"/>
            <a:ext cx="1000851" cy="1038171"/>
          </a:xfrm>
          <a:prstGeom prst="rect">
            <a:avLst/>
          </a:prstGeom>
        </p:spPr>
      </p:pic>
      <p:pic>
        <p:nvPicPr>
          <p:cNvPr id="41" name="Picture 40">
            <a:extLst>
              <a:ext uri="{FF2B5EF4-FFF2-40B4-BE49-F238E27FC236}">
                <a16:creationId xmlns:a16="http://schemas.microsoft.com/office/drawing/2014/main" id="{72C021A7-9FEC-CF45-8BDA-98FA98F8889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99216" y="4386215"/>
            <a:ext cx="964573" cy="895481"/>
          </a:xfrm>
          <a:prstGeom prst="rect">
            <a:avLst/>
          </a:prstGeom>
        </p:spPr>
      </p:pic>
      <p:pic>
        <p:nvPicPr>
          <p:cNvPr id="42" name="Picture 41">
            <a:extLst>
              <a:ext uri="{FF2B5EF4-FFF2-40B4-BE49-F238E27FC236}">
                <a16:creationId xmlns:a16="http://schemas.microsoft.com/office/drawing/2014/main" id="{7E1BAC94-8219-BE47-A0CE-FAABB9D44BE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354408" y="4377351"/>
            <a:ext cx="964573" cy="895481"/>
          </a:xfrm>
          <a:prstGeom prst="rect">
            <a:avLst/>
          </a:prstGeom>
        </p:spPr>
      </p:pic>
      <p:pic>
        <p:nvPicPr>
          <p:cNvPr id="43" name="Picture 42">
            <a:extLst>
              <a:ext uri="{FF2B5EF4-FFF2-40B4-BE49-F238E27FC236}">
                <a16:creationId xmlns:a16="http://schemas.microsoft.com/office/drawing/2014/main" id="{CC08AA52-C6BB-F742-A240-C3D86C3388C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337708" y="1296651"/>
            <a:ext cx="964573" cy="895481"/>
          </a:xfrm>
          <a:prstGeom prst="rect">
            <a:avLst/>
          </a:prstGeom>
        </p:spPr>
      </p:pic>
      <p:sp>
        <p:nvSpPr>
          <p:cNvPr id="13" name="Right Brace 12">
            <a:extLst>
              <a:ext uri="{FF2B5EF4-FFF2-40B4-BE49-F238E27FC236}">
                <a16:creationId xmlns:a16="http://schemas.microsoft.com/office/drawing/2014/main" id="{1DE9342B-8991-BA45-A290-C24642B21DFA}"/>
              </a:ext>
            </a:extLst>
          </p:cNvPr>
          <p:cNvSpPr/>
          <p:nvPr/>
        </p:nvSpPr>
        <p:spPr>
          <a:xfrm>
            <a:off x="10913884" y="594359"/>
            <a:ext cx="220387" cy="200884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F9A2FAD7-24BF-7C43-8CBC-1890790542CE}"/>
              </a:ext>
            </a:extLst>
          </p:cNvPr>
          <p:cNvSpPr txBox="1"/>
          <p:nvPr/>
        </p:nvSpPr>
        <p:spPr>
          <a:xfrm>
            <a:off x="11250899" y="1387100"/>
            <a:ext cx="636301" cy="461665"/>
          </a:xfrm>
          <a:prstGeom prst="rect">
            <a:avLst/>
          </a:prstGeom>
          <a:noFill/>
        </p:spPr>
        <p:txBody>
          <a:bodyPr wrap="square" rtlCol="0">
            <a:spAutoFit/>
          </a:bodyPr>
          <a:lstStyle/>
          <a:p>
            <a:r>
              <a:rPr lang="en-US" sz="2400" dirty="0"/>
              <a:t>R1</a:t>
            </a:r>
          </a:p>
        </p:txBody>
      </p:sp>
      <p:sp>
        <p:nvSpPr>
          <p:cNvPr id="36" name="Right Brace 35">
            <a:extLst>
              <a:ext uri="{FF2B5EF4-FFF2-40B4-BE49-F238E27FC236}">
                <a16:creationId xmlns:a16="http://schemas.microsoft.com/office/drawing/2014/main" id="{540DF071-5568-7A4E-AC29-9815A00A3197}"/>
              </a:ext>
            </a:extLst>
          </p:cNvPr>
          <p:cNvSpPr/>
          <p:nvPr/>
        </p:nvSpPr>
        <p:spPr>
          <a:xfrm>
            <a:off x="10971065" y="3720982"/>
            <a:ext cx="220387" cy="200884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A5597680-5B22-BC46-9B0D-74B1B9CBCE67}"/>
              </a:ext>
            </a:extLst>
          </p:cNvPr>
          <p:cNvSpPr txBox="1"/>
          <p:nvPr/>
        </p:nvSpPr>
        <p:spPr>
          <a:xfrm>
            <a:off x="11308080" y="4513723"/>
            <a:ext cx="636301" cy="461665"/>
          </a:xfrm>
          <a:prstGeom prst="rect">
            <a:avLst/>
          </a:prstGeom>
          <a:noFill/>
        </p:spPr>
        <p:txBody>
          <a:bodyPr wrap="square" rtlCol="0">
            <a:spAutoFit/>
          </a:bodyPr>
          <a:lstStyle/>
          <a:p>
            <a:r>
              <a:rPr lang="en-US" sz="2400" dirty="0"/>
              <a:t>R2</a:t>
            </a:r>
          </a:p>
        </p:txBody>
      </p:sp>
    </p:spTree>
    <p:extLst>
      <p:ext uri="{BB962C8B-B14F-4D97-AF65-F5344CB8AC3E}">
        <p14:creationId xmlns:p14="http://schemas.microsoft.com/office/powerpoint/2010/main" val="3270245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2DFF-F45F-4344-8521-4A3360CAFCA5}"/>
              </a:ext>
            </a:extLst>
          </p:cNvPr>
          <p:cNvSpPr>
            <a:spLocks noGrp="1"/>
          </p:cNvSpPr>
          <p:nvPr>
            <p:ph type="title"/>
          </p:nvPr>
        </p:nvSpPr>
        <p:spPr/>
        <p:txBody>
          <a:bodyPr/>
          <a:lstStyle/>
          <a:p>
            <a:r>
              <a:rPr lang="en-US" dirty="0"/>
              <a:t>Learning effect improves GX </a:t>
            </a:r>
          </a:p>
        </p:txBody>
      </p:sp>
      <p:sp>
        <p:nvSpPr>
          <p:cNvPr id="4" name="Text Placeholder 3">
            <a:extLst>
              <a:ext uri="{FF2B5EF4-FFF2-40B4-BE49-F238E27FC236}">
                <a16:creationId xmlns:a16="http://schemas.microsoft.com/office/drawing/2014/main" id="{4EC39E7B-77D8-264D-8A06-5420D985C5A1}"/>
              </a:ext>
            </a:extLst>
          </p:cNvPr>
          <p:cNvSpPr>
            <a:spLocks noGrp="1"/>
          </p:cNvSpPr>
          <p:nvPr>
            <p:ph type="body" sz="half" idx="2"/>
          </p:nvPr>
        </p:nvSpPr>
        <p:spPr/>
        <p:txBody>
          <a:bodyPr/>
          <a:lstStyle/>
          <a:p>
            <a:r>
              <a:rPr lang="en-US" dirty="0"/>
              <a:t>PPIA providers improve their GX use faster than other providers </a:t>
            </a:r>
            <a:r>
              <a:rPr lang="en-US" i="1" dirty="0"/>
              <a:t>in the same facilities</a:t>
            </a:r>
          </a:p>
          <a:p>
            <a:endParaRPr lang="en-US" dirty="0"/>
          </a:p>
        </p:txBody>
      </p:sp>
      <p:sp>
        <p:nvSpPr>
          <p:cNvPr id="5" name="Date Placeholder 4">
            <a:extLst>
              <a:ext uri="{FF2B5EF4-FFF2-40B4-BE49-F238E27FC236}">
                <a16:creationId xmlns:a16="http://schemas.microsoft.com/office/drawing/2014/main" id="{4D24F858-D6B4-8044-A5A3-D460AD244E91}"/>
              </a:ext>
            </a:extLst>
          </p:cNvPr>
          <p:cNvSpPr>
            <a:spLocks noGrp="1"/>
          </p:cNvSpPr>
          <p:nvPr>
            <p:ph type="dt" sz="half" idx="10"/>
          </p:nvPr>
        </p:nvSpPr>
        <p:spPr/>
        <p:txBody>
          <a:bodyPr/>
          <a:lstStyle/>
          <a:p>
            <a:r>
              <a:rPr lang="en-US"/>
              <a:t>3 Nov 2019</a:t>
            </a:r>
            <a:endParaRPr lang="en-US" dirty="0"/>
          </a:p>
        </p:txBody>
      </p:sp>
      <p:sp>
        <p:nvSpPr>
          <p:cNvPr id="3" name="Footer Placeholder 2">
            <a:extLst>
              <a:ext uri="{FF2B5EF4-FFF2-40B4-BE49-F238E27FC236}">
                <a16:creationId xmlns:a16="http://schemas.microsoft.com/office/drawing/2014/main" id="{78E77E05-CA61-0249-A789-4602D943EE3A}"/>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680524D4-74F3-A946-BAB5-1E710FC59B36}"/>
              </a:ext>
            </a:extLst>
          </p:cNvPr>
          <p:cNvSpPr>
            <a:spLocks noGrp="1"/>
          </p:cNvSpPr>
          <p:nvPr>
            <p:ph type="sldNum" sz="quarter" idx="12"/>
          </p:nvPr>
        </p:nvSpPr>
        <p:spPr/>
        <p:txBody>
          <a:bodyPr/>
          <a:lstStyle/>
          <a:p>
            <a:fld id="{4FAB73BC-B049-4115-A692-8D63A059BFB8}" type="slidenum">
              <a:rPr lang="en-US" smtClean="0"/>
              <a:pPr/>
              <a:t>29</a:t>
            </a:fld>
            <a:endParaRPr lang="en-US" dirty="0"/>
          </a:p>
        </p:txBody>
      </p:sp>
      <p:pic>
        <p:nvPicPr>
          <p:cNvPr id="10" name="Content Placeholder 9">
            <a:extLst>
              <a:ext uri="{FF2B5EF4-FFF2-40B4-BE49-F238E27FC236}">
                <a16:creationId xmlns:a16="http://schemas.microsoft.com/office/drawing/2014/main" id="{0EC0E656-ECEB-B348-B08B-7EEDDDBE6AF6}"/>
              </a:ext>
            </a:extLst>
          </p:cNvPr>
          <p:cNvPicPr>
            <a:picLocks noGrp="1" noChangeAspect="1"/>
          </p:cNvPicPr>
          <p:nvPr>
            <p:ph idx="1"/>
          </p:nvPr>
        </p:nvPicPr>
        <p:blipFill>
          <a:blip r:embed="rId2"/>
          <a:stretch>
            <a:fillRect/>
          </a:stretch>
        </p:blipFill>
        <p:spPr>
          <a:xfrm>
            <a:off x="4307216" y="350246"/>
            <a:ext cx="7702723" cy="5601980"/>
          </a:xfrm>
        </p:spPr>
      </p:pic>
    </p:spTree>
    <p:extLst>
      <p:ext uri="{BB962C8B-B14F-4D97-AF65-F5344CB8AC3E}">
        <p14:creationId xmlns:p14="http://schemas.microsoft.com/office/powerpoint/2010/main" val="1014618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073F7-3F1E-4667-A4B8-491C4608BC9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8606" y="1195105"/>
            <a:ext cx="2074644" cy="1512099"/>
          </a:xfrm>
          <a:prstGeom prst="rect">
            <a:avLst/>
          </a:prstGeom>
        </p:spPr>
      </p:pic>
      <p:pic>
        <p:nvPicPr>
          <p:cNvPr id="8" name="Picture 7">
            <a:extLst>
              <a:ext uri="{FF2B5EF4-FFF2-40B4-BE49-F238E27FC236}">
                <a16:creationId xmlns:a16="http://schemas.microsoft.com/office/drawing/2014/main" id="{F27CF053-3233-4EAB-A51C-085F980208C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8602" y="2900828"/>
            <a:ext cx="2074646" cy="1383097"/>
          </a:xfrm>
          <a:prstGeom prst="rect">
            <a:avLst/>
          </a:prstGeom>
        </p:spPr>
      </p:pic>
      <p:sp>
        <p:nvSpPr>
          <p:cNvPr id="7" name="Content Placeholder 2">
            <a:extLst>
              <a:ext uri="{FF2B5EF4-FFF2-40B4-BE49-F238E27FC236}">
                <a16:creationId xmlns:a16="http://schemas.microsoft.com/office/drawing/2014/main" id="{B98E7557-3763-4ED7-90DD-023BB6913842}"/>
              </a:ext>
            </a:extLst>
          </p:cNvPr>
          <p:cNvSpPr txBox="1">
            <a:spLocks/>
          </p:cNvSpPr>
          <p:nvPr/>
        </p:nvSpPr>
        <p:spPr>
          <a:xfrm>
            <a:off x="353098" y="62121"/>
            <a:ext cx="9872420" cy="1181396"/>
          </a:xfrm>
          <a:prstGeom prst="rect">
            <a:avLst/>
          </a:prstGeom>
        </p:spPr>
        <p:txBody>
          <a:bodyPr>
            <a:normAutofit/>
          </a:bodyPr>
          <a:lstStyle>
            <a:lvl1pPr marL="0" indent="0" algn="l" defTabSz="1219170" rtl="0" eaLnBrk="1" latinLnBrk="0" hangingPunct="1">
              <a:spcBef>
                <a:spcPts val="800"/>
              </a:spcBef>
              <a:buClr>
                <a:srgbClr val="2F85AA"/>
              </a:buClr>
              <a:buFont typeface="Wingdings" pitchFamily="2" charset="2"/>
              <a:buNone/>
              <a:defRPr sz="1867" kern="1200">
                <a:solidFill>
                  <a:schemeClr val="accent6"/>
                </a:solidFill>
                <a:latin typeface="Arial" pitchFamily="34" charset="0"/>
                <a:ea typeface="+mn-ea"/>
                <a:cs typeface="Arial" pitchFamily="34" charset="0"/>
              </a:defRPr>
            </a:lvl1pPr>
            <a:lvl2pPr marL="243411" indent="-243411" algn="l" defTabSz="1219170" rtl="0" eaLnBrk="1" latinLnBrk="0" hangingPunct="1">
              <a:spcBef>
                <a:spcPts val="800"/>
              </a:spcBef>
              <a:buClr>
                <a:schemeClr val="accent3">
                  <a:lumMod val="75000"/>
                </a:schemeClr>
              </a:buClr>
              <a:buFont typeface="Wingdings" panose="05000000000000000000" pitchFamily="2" charset="2"/>
              <a:buChar char="§"/>
              <a:defRPr sz="1733" kern="1200">
                <a:solidFill>
                  <a:schemeClr val="accent6"/>
                </a:solidFill>
                <a:latin typeface="Arial" pitchFamily="34" charset="0"/>
                <a:ea typeface="+mn-ea"/>
                <a:cs typeface="Arial" pitchFamily="34" charset="0"/>
              </a:defRPr>
            </a:lvl2pPr>
            <a:lvl3pPr marL="459306" indent="-198962" algn="l" defTabSz="1219170" rtl="0" eaLnBrk="1" latinLnBrk="0" hangingPunct="1">
              <a:spcBef>
                <a:spcPts val="800"/>
              </a:spcBef>
              <a:buClr>
                <a:schemeClr val="accent3">
                  <a:lumMod val="75000"/>
                </a:schemeClr>
              </a:buClr>
              <a:buFont typeface="Arial" pitchFamily="34" charset="0"/>
              <a:buChar char="•"/>
              <a:tabLst>
                <a:tab pos="533387" algn="l"/>
              </a:tabLst>
              <a:defRPr sz="1600" kern="1200">
                <a:solidFill>
                  <a:schemeClr val="accent6"/>
                </a:solidFill>
                <a:latin typeface="Arial" pitchFamily="34" charset="0"/>
                <a:ea typeface="+mn-ea"/>
                <a:cs typeface="Arial" pitchFamily="34" charset="0"/>
              </a:defRPr>
            </a:lvl3pPr>
            <a:lvl4pPr marL="685783" indent="-228594" algn="l" defTabSz="1219170" rtl="0" eaLnBrk="1" latinLnBrk="0" hangingPunct="1">
              <a:spcBef>
                <a:spcPts val="800"/>
              </a:spcBef>
              <a:buClr>
                <a:schemeClr val="accent3">
                  <a:lumMod val="75000"/>
                </a:schemeClr>
              </a:buClr>
              <a:buFont typeface="Arial" panose="020B0604020202020204" pitchFamily="34" charset="0"/>
              <a:buChar char="-"/>
              <a:defRPr sz="1467" kern="1200">
                <a:solidFill>
                  <a:schemeClr val="accent6"/>
                </a:solidFill>
                <a:latin typeface="Arial" pitchFamily="34" charset="0"/>
                <a:ea typeface="+mn-ea"/>
                <a:cs typeface="Arial" pitchFamily="34" charset="0"/>
              </a:defRPr>
            </a:lvl4pPr>
            <a:lvl5pPr marL="914377" indent="-228594" algn="l" defTabSz="1219170" rtl="0" eaLnBrk="1" latinLnBrk="0" hangingPunct="1">
              <a:spcBef>
                <a:spcPts val="800"/>
              </a:spcBef>
              <a:buClr>
                <a:schemeClr val="accent3">
                  <a:lumMod val="75000"/>
                </a:schemeClr>
              </a:buClr>
              <a:buSzPct val="100000"/>
              <a:buFont typeface="Arial" panose="020B0604020202020204" pitchFamily="34" charset="0"/>
              <a:buChar char="◦"/>
              <a:defRPr sz="1467" kern="1200">
                <a:solidFill>
                  <a:schemeClr val="accent6"/>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CA" sz="3200" b="1" dirty="0">
                <a:solidFill>
                  <a:schemeClr val="tx1"/>
                </a:solidFill>
                <a:latin typeface="Avenir Book"/>
              </a:rPr>
              <a:t>Simulated patient (SP) studies on TB: </a:t>
            </a:r>
          </a:p>
          <a:p>
            <a:r>
              <a:rPr lang="en-CA" sz="3200" b="1" dirty="0">
                <a:solidFill>
                  <a:schemeClr val="tx1"/>
                </a:solidFill>
                <a:latin typeface="Avenir Book"/>
              </a:rPr>
              <a:t>Now used in 6 countries </a:t>
            </a:r>
          </a:p>
        </p:txBody>
      </p:sp>
      <p:pic>
        <p:nvPicPr>
          <p:cNvPr id="9" name="Picture 8">
            <a:extLst>
              <a:ext uri="{FF2B5EF4-FFF2-40B4-BE49-F238E27FC236}">
                <a16:creationId xmlns:a16="http://schemas.microsoft.com/office/drawing/2014/main" id="{518EF610-F781-4EA9-A634-37690D5A86E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64581" y="2781992"/>
            <a:ext cx="3952578" cy="1509811"/>
          </a:xfrm>
          <a:prstGeom prst="rect">
            <a:avLst/>
          </a:prstGeom>
        </p:spPr>
      </p:pic>
      <p:pic>
        <p:nvPicPr>
          <p:cNvPr id="10" name="Picture 9">
            <a:extLst>
              <a:ext uri="{FF2B5EF4-FFF2-40B4-BE49-F238E27FC236}">
                <a16:creationId xmlns:a16="http://schemas.microsoft.com/office/drawing/2014/main" id="{9A03217B-1057-475A-8885-EC9A0AAA9C2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887565" y="1388858"/>
            <a:ext cx="4032771" cy="716021"/>
          </a:xfrm>
          <a:prstGeom prst="rect">
            <a:avLst/>
          </a:prstGeom>
        </p:spPr>
      </p:pic>
      <p:pic>
        <p:nvPicPr>
          <p:cNvPr id="11" name="Picture 10">
            <a:extLst>
              <a:ext uri="{FF2B5EF4-FFF2-40B4-BE49-F238E27FC236}">
                <a16:creationId xmlns:a16="http://schemas.microsoft.com/office/drawing/2014/main" id="{C837AAF0-0B2D-4681-8D75-99F78F342EB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87473" y="1375512"/>
            <a:ext cx="4106795" cy="957661"/>
          </a:xfrm>
          <a:prstGeom prst="rect">
            <a:avLst/>
          </a:prstGeom>
        </p:spPr>
      </p:pic>
      <p:pic>
        <p:nvPicPr>
          <p:cNvPr id="12" name="Picture 11">
            <a:extLst>
              <a:ext uri="{FF2B5EF4-FFF2-40B4-BE49-F238E27FC236}">
                <a16:creationId xmlns:a16="http://schemas.microsoft.com/office/drawing/2014/main" id="{7F233EDB-BCC4-486B-BFCD-5BADE1D7DE4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08244" y="4763160"/>
            <a:ext cx="4208916" cy="1405943"/>
          </a:xfrm>
          <a:prstGeom prst="rect">
            <a:avLst/>
          </a:prstGeom>
        </p:spPr>
      </p:pic>
      <p:pic>
        <p:nvPicPr>
          <p:cNvPr id="13" name="Picture 12">
            <a:extLst>
              <a:ext uri="{FF2B5EF4-FFF2-40B4-BE49-F238E27FC236}">
                <a16:creationId xmlns:a16="http://schemas.microsoft.com/office/drawing/2014/main" id="{D9E5D686-45AA-45DD-BEBA-09BE06D48D3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8606" y="4477549"/>
            <a:ext cx="2074644" cy="1383097"/>
          </a:xfrm>
          <a:prstGeom prst="rect">
            <a:avLst/>
          </a:prstGeom>
        </p:spPr>
      </p:pic>
      <p:pic>
        <p:nvPicPr>
          <p:cNvPr id="2" name="Picture 1">
            <a:extLst>
              <a:ext uri="{FF2B5EF4-FFF2-40B4-BE49-F238E27FC236}">
                <a16:creationId xmlns:a16="http://schemas.microsoft.com/office/drawing/2014/main" id="{9B4B11A8-F659-4768-8CC8-B561C97304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83434" y="4693774"/>
            <a:ext cx="4044435" cy="1339558"/>
          </a:xfrm>
          <a:prstGeom prst="rect">
            <a:avLst/>
          </a:prstGeom>
        </p:spPr>
      </p:pic>
      <p:sp>
        <p:nvSpPr>
          <p:cNvPr id="5" name="Footer Placeholder 4"/>
          <p:cNvSpPr>
            <a:spLocks noGrp="1"/>
          </p:cNvSpPr>
          <p:nvPr>
            <p:ph type="ftr" sz="quarter" idx="11"/>
          </p:nvPr>
        </p:nvSpPr>
        <p:spPr/>
        <p:txBody>
          <a:bodyPr/>
          <a:lstStyle/>
          <a:p>
            <a:r>
              <a:rPr lang="en-US"/>
              <a:t>www.qutubproject.org</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a:t>
            </a:fld>
            <a:endParaRPr lang="en-US" dirty="0"/>
          </a:p>
        </p:txBody>
      </p:sp>
      <p:pic>
        <p:nvPicPr>
          <p:cNvPr id="14" name="Picture 13">
            <a:extLst>
              <a:ext uri="{FF2B5EF4-FFF2-40B4-BE49-F238E27FC236}">
                <a16:creationId xmlns:a16="http://schemas.microsoft.com/office/drawing/2014/main" id="{41530900-08FF-4D40-AA7C-05189199BAE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29590" y="2707204"/>
            <a:ext cx="4196767" cy="1497869"/>
          </a:xfrm>
          <a:prstGeom prst="rect">
            <a:avLst/>
          </a:prstGeom>
        </p:spPr>
      </p:pic>
    </p:spTree>
    <p:extLst>
      <p:ext uri="{BB962C8B-B14F-4D97-AF65-F5344CB8AC3E}">
        <p14:creationId xmlns:p14="http://schemas.microsoft.com/office/powerpoint/2010/main" val="34096037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57CD-3682-C140-AC86-0DE012AC7B26}"/>
              </a:ext>
            </a:extLst>
          </p:cNvPr>
          <p:cNvSpPr>
            <a:spLocks noGrp="1"/>
          </p:cNvSpPr>
          <p:nvPr>
            <p:ph type="title"/>
          </p:nvPr>
        </p:nvSpPr>
        <p:spPr/>
        <p:txBody>
          <a:bodyPr>
            <a:normAutofit/>
          </a:bodyPr>
          <a:lstStyle/>
          <a:p>
            <a:r>
              <a:rPr lang="en-US" dirty="0"/>
              <a:t>Convenience effect of services</a:t>
            </a:r>
          </a:p>
        </p:txBody>
      </p:sp>
      <p:sp>
        <p:nvSpPr>
          <p:cNvPr id="4" name="Text Placeholder 3">
            <a:extLst>
              <a:ext uri="{FF2B5EF4-FFF2-40B4-BE49-F238E27FC236}">
                <a16:creationId xmlns:a16="http://schemas.microsoft.com/office/drawing/2014/main" id="{54962E3A-10AF-CD43-8C95-38F3EBF79E40}"/>
              </a:ext>
            </a:extLst>
          </p:cNvPr>
          <p:cNvSpPr>
            <a:spLocks noGrp="1"/>
          </p:cNvSpPr>
          <p:nvPr>
            <p:ph type="body" sz="half" idx="2"/>
          </p:nvPr>
        </p:nvSpPr>
        <p:spPr/>
        <p:txBody>
          <a:bodyPr/>
          <a:lstStyle/>
          <a:p>
            <a:r>
              <a:rPr lang="en-US" i="1" dirty="0"/>
              <a:t>The same PPIA provider </a:t>
            </a:r>
            <a:r>
              <a:rPr lang="en-US" dirty="0"/>
              <a:t>behaves similarly whether in a PPIA facility or a non-networked facility</a:t>
            </a:r>
          </a:p>
        </p:txBody>
      </p:sp>
      <p:sp>
        <p:nvSpPr>
          <p:cNvPr id="5" name="Date Placeholder 4">
            <a:extLst>
              <a:ext uri="{FF2B5EF4-FFF2-40B4-BE49-F238E27FC236}">
                <a16:creationId xmlns:a16="http://schemas.microsoft.com/office/drawing/2014/main" id="{19247EE4-F2F2-B344-922D-D05C1B536148}"/>
              </a:ext>
            </a:extLst>
          </p:cNvPr>
          <p:cNvSpPr>
            <a:spLocks noGrp="1"/>
          </p:cNvSpPr>
          <p:nvPr>
            <p:ph type="dt" sz="half" idx="10"/>
          </p:nvPr>
        </p:nvSpPr>
        <p:spPr/>
        <p:txBody>
          <a:bodyPr/>
          <a:lstStyle/>
          <a:p>
            <a:r>
              <a:rPr lang="en-US"/>
              <a:t>3 Nov 2019</a:t>
            </a:r>
            <a:endParaRPr lang="en-US" dirty="0"/>
          </a:p>
        </p:txBody>
      </p:sp>
      <p:sp>
        <p:nvSpPr>
          <p:cNvPr id="3" name="Footer Placeholder 2">
            <a:extLst>
              <a:ext uri="{FF2B5EF4-FFF2-40B4-BE49-F238E27FC236}">
                <a16:creationId xmlns:a16="http://schemas.microsoft.com/office/drawing/2014/main" id="{3566A1EC-C4DA-9941-A23E-61F8459A01B0}"/>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DA01784F-F99B-4040-AEC3-3EE661E10C36}"/>
              </a:ext>
            </a:extLst>
          </p:cNvPr>
          <p:cNvSpPr>
            <a:spLocks noGrp="1"/>
          </p:cNvSpPr>
          <p:nvPr>
            <p:ph type="sldNum" sz="quarter" idx="12"/>
          </p:nvPr>
        </p:nvSpPr>
        <p:spPr/>
        <p:txBody>
          <a:bodyPr/>
          <a:lstStyle/>
          <a:p>
            <a:fld id="{4FAB73BC-B049-4115-A692-8D63A059BFB8}" type="slidenum">
              <a:rPr lang="en-US" smtClean="0"/>
              <a:pPr/>
              <a:t>30</a:t>
            </a:fld>
            <a:endParaRPr lang="en-US" dirty="0"/>
          </a:p>
        </p:txBody>
      </p:sp>
      <p:pic>
        <p:nvPicPr>
          <p:cNvPr id="29" name="Content Placeholder 28">
            <a:extLst>
              <a:ext uri="{FF2B5EF4-FFF2-40B4-BE49-F238E27FC236}">
                <a16:creationId xmlns:a16="http://schemas.microsoft.com/office/drawing/2014/main" id="{76083C4D-D4E8-1B4B-8697-480E1EBDDBBD}"/>
              </a:ext>
            </a:extLst>
          </p:cNvPr>
          <p:cNvPicPr>
            <a:picLocks noGrp="1" noChangeAspect="1"/>
          </p:cNvPicPr>
          <p:nvPr>
            <p:ph idx="1"/>
          </p:nvPr>
        </p:nvPicPr>
        <p:blipFill>
          <a:blip r:embed="rId2"/>
          <a:stretch>
            <a:fillRect/>
          </a:stretch>
        </p:blipFill>
        <p:spPr>
          <a:xfrm>
            <a:off x="4341961" y="450371"/>
            <a:ext cx="7576913" cy="5510482"/>
          </a:xfrm>
        </p:spPr>
      </p:pic>
    </p:spTree>
    <p:extLst>
      <p:ext uri="{BB962C8B-B14F-4D97-AF65-F5344CB8AC3E}">
        <p14:creationId xmlns:p14="http://schemas.microsoft.com/office/powerpoint/2010/main" val="712234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83724-1156-3744-BDC7-6DCFB683C0DF}"/>
              </a:ext>
            </a:extLst>
          </p:cNvPr>
          <p:cNvSpPr>
            <a:spLocks noGrp="1"/>
          </p:cNvSpPr>
          <p:nvPr>
            <p:ph type="title"/>
          </p:nvPr>
        </p:nvSpPr>
        <p:spPr/>
        <p:txBody>
          <a:bodyPr>
            <a:normAutofit/>
          </a:bodyPr>
          <a:lstStyle/>
          <a:p>
            <a:r>
              <a:rPr lang="en-US" dirty="0"/>
              <a:t>No significant changes after Round 2</a:t>
            </a:r>
          </a:p>
        </p:txBody>
      </p:sp>
      <p:sp>
        <p:nvSpPr>
          <p:cNvPr id="4" name="Text Placeholder 3">
            <a:extLst>
              <a:ext uri="{FF2B5EF4-FFF2-40B4-BE49-F238E27FC236}">
                <a16:creationId xmlns:a16="http://schemas.microsoft.com/office/drawing/2014/main" id="{16FC5495-3D51-AB43-BE0A-C96AA5FF7013}"/>
              </a:ext>
            </a:extLst>
          </p:cNvPr>
          <p:cNvSpPr>
            <a:spLocks noGrp="1"/>
          </p:cNvSpPr>
          <p:nvPr>
            <p:ph type="body" sz="half" idx="2"/>
          </p:nvPr>
        </p:nvSpPr>
        <p:spPr>
          <a:xfrm>
            <a:off x="457200" y="2293495"/>
            <a:ext cx="3200400" cy="4011709"/>
          </a:xfrm>
        </p:spPr>
        <p:txBody>
          <a:bodyPr/>
          <a:lstStyle/>
          <a:p>
            <a:endParaRPr lang="en-US" dirty="0"/>
          </a:p>
          <a:p>
            <a:r>
              <a:rPr lang="en-US" dirty="0"/>
              <a:t>Note: Mumbai only; returning to Patna soon</a:t>
            </a:r>
          </a:p>
        </p:txBody>
      </p:sp>
      <p:sp>
        <p:nvSpPr>
          <p:cNvPr id="5" name="Date Placeholder 4">
            <a:extLst>
              <a:ext uri="{FF2B5EF4-FFF2-40B4-BE49-F238E27FC236}">
                <a16:creationId xmlns:a16="http://schemas.microsoft.com/office/drawing/2014/main" id="{CACFADB1-16F8-8441-8F8E-ED3F6683C839}"/>
              </a:ext>
            </a:extLst>
          </p:cNvPr>
          <p:cNvSpPr>
            <a:spLocks noGrp="1"/>
          </p:cNvSpPr>
          <p:nvPr>
            <p:ph type="dt" sz="half" idx="10"/>
          </p:nvPr>
        </p:nvSpPr>
        <p:spPr/>
        <p:txBody>
          <a:bodyPr/>
          <a:lstStyle/>
          <a:p>
            <a:r>
              <a:rPr lang="en-US"/>
              <a:t>3 Nov 2019</a:t>
            </a:r>
            <a:endParaRPr lang="en-US" dirty="0"/>
          </a:p>
        </p:txBody>
      </p:sp>
      <p:sp>
        <p:nvSpPr>
          <p:cNvPr id="3" name="Footer Placeholder 2">
            <a:extLst>
              <a:ext uri="{FF2B5EF4-FFF2-40B4-BE49-F238E27FC236}">
                <a16:creationId xmlns:a16="http://schemas.microsoft.com/office/drawing/2014/main" id="{BE285FBB-0457-784D-B925-A7A36F715D5D}"/>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C2DDC790-1A00-564E-BA66-C22ADE05C75D}"/>
              </a:ext>
            </a:extLst>
          </p:cNvPr>
          <p:cNvSpPr>
            <a:spLocks noGrp="1"/>
          </p:cNvSpPr>
          <p:nvPr>
            <p:ph type="sldNum" sz="quarter" idx="12"/>
          </p:nvPr>
        </p:nvSpPr>
        <p:spPr/>
        <p:txBody>
          <a:bodyPr/>
          <a:lstStyle/>
          <a:p>
            <a:fld id="{4FAB73BC-B049-4115-A692-8D63A059BFB8}" type="slidenum">
              <a:rPr lang="en-US" smtClean="0"/>
              <a:pPr/>
              <a:t>31</a:t>
            </a:fld>
            <a:endParaRPr lang="en-US" dirty="0"/>
          </a:p>
        </p:txBody>
      </p:sp>
      <p:pic>
        <p:nvPicPr>
          <p:cNvPr id="15" name="Content Placeholder 14">
            <a:extLst>
              <a:ext uri="{FF2B5EF4-FFF2-40B4-BE49-F238E27FC236}">
                <a16:creationId xmlns:a16="http://schemas.microsoft.com/office/drawing/2014/main" id="{709A0DC5-3632-A74C-89D9-9DCD49A65C8D}"/>
              </a:ext>
            </a:extLst>
          </p:cNvPr>
          <p:cNvPicPr>
            <a:picLocks noGrp="1" noChangeAspect="1"/>
          </p:cNvPicPr>
          <p:nvPr>
            <p:ph idx="1"/>
          </p:nvPr>
        </p:nvPicPr>
        <p:blipFill>
          <a:blip r:embed="rId3"/>
          <a:stretch>
            <a:fillRect/>
          </a:stretch>
        </p:blipFill>
        <p:spPr>
          <a:xfrm>
            <a:off x="4255458" y="364107"/>
            <a:ext cx="7683664" cy="5588119"/>
          </a:xfrm>
        </p:spPr>
      </p:pic>
    </p:spTree>
    <p:extLst>
      <p:ext uri="{BB962C8B-B14F-4D97-AF65-F5344CB8AC3E}">
        <p14:creationId xmlns:p14="http://schemas.microsoft.com/office/powerpoint/2010/main" val="3326005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CE07-6A93-504F-9DB3-56BD916F58F0}"/>
              </a:ext>
            </a:extLst>
          </p:cNvPr>
          <p:cNvSpPr>
            <a:spLocks noGrp="1"/>
          </p:cNvSpPr>
          <p:nvPr>
            <p:ph type="title"/>
          </p:nvPr>
        </p:nvSpPr>
        <p:spPr>
          <a:xfrm>
            <a:off x="457200" y="594359"/>
            <a:ext cx="3546088" cy="1515676"/>
          </a:xfrm>
        </p:spPr>
        <p:txBody>
          <a:bodyPr>
            <a:normAutofit/>
          </a:bodyPr>
          <a:lstStyle/>
          <a:p>
            <a:r>
              <a:rPr lang="en-US" dirty="0"/>
              <a:t>PPSA services “experiment”</a:t>
            </a:r>
          </a:p>
        </p:txBody>
      </p:sp>
      <p:pic>
        <p:nvPicPr>
          <p:cNvPr id="10" name="Content Placeholder 9">
            <a:extLst>
              <a:ext uri="{FF2B5EF4-FFF2-40B4-BE49-F238E27FC236}">
                <a16:creationId xmlns:a16="http://schemas.microsoft.com/office/drawing/2014/main" id="{68E73EBB-B07E-0049-A13F-647F6D53A505}"/>
              </a:ext>
            </a:extLst>
          </p:cNvPr>
          <p:cNvPicPr>
            <a:picLocks noGrp="1" noChangeAspect="1"/>
          </p:cNvPicPr>
          <p:nvPr>
            <p:ph idx="1"/>
          </p:nvPr>
        </p:nvPicPr>
        <p:blipFill>
          <a:blip r:embed="rId3"/>
          <a:srcRect/>
          <a:stretch/>
        </p:blipFill>
        <p:spPr>
          <a:xfrm>
            <a:off x="4271154" y="281234"/>
            <a:ext cx="7713611" cy="5609898"/>
          </a:xfrm>
        </p:spPr>
      </p:pic>
      <p:sp>
        <p:nvSpPr>
          <p:cNvPr id="8" name="Text Placeholder 7">
            <a:extLst>
              <a:ext uri="{FF2B5EF4-FFF2-40B4-BE49-F238E27FC236}">
                <a16:creationId xmlns:a16="http://schemas.microsoft.com/office/drawing/2014/main" id="{6F7407EE-A959-4E44-A898-B6814DD8E367}"/>
              </a:ext>
            </a:extLst>
          </p:cNvPr>
          <p:cNvSpPr>
            <a:spLocks noGrp="1"/>
          </p:cNvSpPr>
          <p:nvPr>
            <p:ph type="body" sz="half" idx="2"/>
          </p:nvPr>
        </p:nvSpPr>
        <p:spPr>
          <a:xfrm>
            <a:off x="457200" y="2564780"/>
            <a:ext cx="3200400" cy="3740424"/>
          </a:xfrm>
        </p:spPr>
        <p:txBody>
          <a:bodyPr/>
          <a:lstStyle/>
          <a:p>
            <a:r>
              <a:rPr lang="en-US" dirty="0"/>
              <a:t>During PPSA transition, providers were ranked by number of notifications and cut off above 80% of PPIA patients</a:t>
            </a:r>
          </a:p>
          <a:p>
            <a:r>
              <a:rPr lang="en-US" dirty="0"/>
              <a:t>This means that providers at an arbitrary level were removed from the convenience services roster</a:t>
            </a:r>
          </a:p>
        </p:txBody>
      </p:sp>
      <p:sp>
        <p:nvSpPr>
          <p:cNvPr id="4" name="Date Placeholder 3">
            <a:extLst>
              <a:ext uri="{FF2B5EF4-FFF2-40B4-BE49-F238E27FC236}">
                <a16:creationId xmlns:a16="http://schemas.microsoft.com/office/drawing/2014/main" id="{DE0D3C89-3F3F-EB41-81F6-734AC234BEF3}"/>
              </a:ext>
            </a:extLst>
          </p:cNvPr>
          <p:cNvSpPr>
            <a:spLocks noGrp="1"/>
          </p:cNvSpPr>
          <p:nvPr>
            <p:ph type="dt" sz="half" idx="10"/>
          </p:nvPr>
        </p:nvSpPr>
        <p:spPr/>
        <p:txBody>
          <a:bodyPr/>
          <a:lstStyle/>
          <a:p>
            <a:r>
              <a:rPr lang="en-US"/>
              <a:t>3 Nov 2019</a:t>
            </a:r>
            <a:endParaRPr lang="en-US" dirty="0"/>
          </a:p>
        </p:txBody>
      </p:sp>
      <p:sp>
        <p:nvSpPr>
          <p:cNvPr id="3" name="Footer Placeholder 2">
            <a:extLst>
              <a:ext uri="{FF2B5EF4-FFF2-40B4-BE49-F238E27FC236}">
                <a16:creationId xmlns:a16="http://schemas.microsoft.com/office/drawing/2014/main" id="{019C71B7-5564-EC4A-A816-4E901C14F887}"/>
              </a:ext>
            </a:extLst>
          </p:cNvPr>
          <p:cNvSpPr>
            <a:spLocks noGrp="1"/>
          </p:cNvSpPr>
          <p:nvPr>
            <p:ph type="ftr" sz="quarter" idx="11"/>
          </p:nvPr>
        </p:nvSpPr>
        <p:spPr/>
        <p:txBody>
          <a:bodyPr/>
          <a:lstStyle/>
          <a:p>
            <a:r>
              <a:rPr lang="en-US"/>
              <a:t>www.qutubproject.org</a:t>
            </a:r>
            <a:endParaRPr lang="en-US" dirty="0"/>
          </a:p>
        </p:txBody>
      </p:sp>
      <p:sp>
        <p:nvSpPr>
          <p:cNvPr id="5" name="Slide Number Placeholder 4">
            <a:extLst>
              <a:ext uri="{FF2B5EF4-FFF2-40B4-BE49-F238E27FC236}">
                <a16:creationId xmlns:a16="http://schemas.microsoft.com/office/drawing/2014/main" id="{8B316582-68B6-0B4A-9E63-36E0CA479CCF}"/>
              </a:ext>
            </a:extLst>
          </p:cNvPr>
          <p:cNvSpPr>
            <a:spLocks noGrp="1"/>
          </p:cNvSpPr>
          <p:nvPr>
            <p:ph type="sldNum" sz="quarter" idx="12"/>
          </p:nvPr>
        </p:nvSpPr>
        <p:spPr/>
        <p:txBody>
          <a:bodyPr/>
          <a:lstStyle/>
          <a:p>
            <a:fld id="{4FAB73BC-B049-4115-A692-8D63A059BFB8}" type="slidenum">
              <a:rPr lang="en-US" smtClean="0"/>
              <a:pPr/>
              <a:t>32</a:t>
            </a:fld>
            <a:endParaRPr lang="en-US" dirty="0"/>
          </a:p>
        </p:txBody>
      </p:sp>
    </p:spTree>
    <p:extLst>
      <p:ext uri="{BB962C8B-B14F-4D97-AF65-F5344CB8AC3E}">
        <p14:creationId xmlns:p14="http://schemas.microsoft.com/office/powerpoint/2010/main" val="450822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8637-7FE6-524C-A5B2-6FC5154033C3}"/>
              </a:ext>
            </a:extLst>
          </p:cNvPr>
          <p:cNvSpPr>
            <a:spLocks noGrp="1"/>
          </p:cNvSpPr>
          <p:nvPr>
            <p:ph type="title"/>
          </p:nvPr>
        </p:nvSpPr>
        <p:spPr/>
        <p:txBody>
          <a:bodyPr/>
          <a:lstStyle/>
          <a:p>
            <a:r>
              <a:rPr lang="en-US" dirty="0"/>
              <a:t>Strategy: Regression Discontinuity</a:t>
            </a:r>
          </a:p>
        </p:txBody>
      </p:sp>
      <p:pic>
        <p:nvPicPr>
          <p:cNvPr id="7" name="Content Placeholder 6">
            <a:extLst>
              <a:ext uri="{FF2B5EF4-FFF2-40B4-BE49-F238E27FC236}">
                <a16:creationId xmlns:a16="http://schemas.microsoft.com/office/drawing/2014/main" id="{9F34135A-C691-A54B-8507-C45721709EC1}"/>
              </a:ext>
            </a:extLst>
          </p:cNvPr>
          <p:cNvPicPr>
            <a:picLocks noGrp="1" noChangeAspect="1"/>
          </p:cNvPicPr>
          <p:nvPr>
            <p:ph idx="1"/>
          </p:nvPr>
        </p:nvPicPr>
        <p:blipFill>
          <a:blip r:embed="rId3"/>
          <a:stretch>
            <a:fillRect/>
          </a:stretch>
        </p:blipFill>
        <p:spPr>
          <a:xfrm>
            <a:off x="4433888" y="478947"/>
            <a:ext cx="7312025" cy="5481007"/>
          </a:xfrm>
        </p:spPr>
      </p:pic>
      <p:sp>
        <p:nvSpPr>
          <p:cNvPr id="4" name="Text Placeholder 3">
            <a:extLst>
              <a:ext uri="{FF2B5EF4-FFF2-40B4-BE49-F238E27FC236}">
                <a16:creationId xmlns:a16="http://schemas.microsoft.com/office/drawing/2014/main" id="{500205C6-3FB0-3F4C-BF77-EBE3266AC1DC}"/>
              </a:ext>
            </a:extLst>
          </p:cNvPr>
          <p:cNvSpPr>
            <a:spLocks noGrp="1"/>
          </p:cNvSpPr>
          <p:nvPr>
            <p:ph type="body" sz="half" idx="2"/>
          </p:nvPr>
        </p:nvSpPr>
        <p:spPr/>
        <p:txBody>
          <a:bodyPr/>
          <a:lstStyle/>
          <a:p>
            <a:r>
              <a:rPr lang="en-US" dirty="0"/>
              <a:t>Design of policy allows us to see what happens to very similar providers affected by arbitrary cutoff</a:t>
            </a:r>
          </a:p>
          <a:p>
            <a:r>
              <a:rPr lang="en-US" dirty="0"/>
              <a:t>Shown: probability that provider remains in PPSA after transition, by eligibility</a:t>
            </a:r>
          </a:p>
        </p:txBody>
      </p:sp>
      <p:sp>
        <p:nvSpPr>
          <p:cNvPr id="5" name="Date Placeholder 4">
            <a:extLst>
              <a:ext uri="{FF2B5EF4-FFF2-40B4-BE49-F238E27FC236}">
                <a16:creationId xmlns:a16="http://schemas.microsoft.com/office/drawing/2014/main" id="{CFD82B30-F4C2-1148-8FBF-F2E38127B262}"/>
              </a:ext>
            </a:extLst>
          </p:cNvPr>
          <p:cNvSpPr>
            <a:spLocks noGrp="1"/>
          </p:cNvSpPr>
          <p:nvPr>
            <p:ph type="dt" sz="half" idx="10"/>
          </p:nvPr>
        </p:nvSpPr>
        <p:spPr/>
        <p:txBody>
          <a:bodyPr/>
          <a:lstStyle/>
          <a:p>
            <a:r>
              <a:rPr lang="en-US"/>
              <a:t>3 Nov 2019</a:t>
            </a:r>
            <a:endParaRPr lang="en-US" dirty="0"/>
          </a:p>
        </p:txBody>
      </p:sp>
      <p:sp>
        <p:nvSpPr>
          <p:cNvPr id="3" name="Footer Placeholder 2">
            <a:extLst>
              <a:ext uri="{FF2B5EF4-FFF2-40B4-BE49-F238E27FC236}">
                <a16:creationId xmlns:a16="http://schemas.microsoft.com/office/drawing/2014/main" id="{8B954F15-3652-BC43-857F-AA6035241E41}"/>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E86FB941-D294-9547-98B1-12099B110865}"/>
              </a:ext>
            </a:extLst>
          </p:cNvPr>
          <p:cNvSpPr>
            <a:spLocks noGrp="1"/>
          </p:cNvSpPr>
          <p:nvPr>
            <p:ph type="sldNum" sz="quarter" idx="12"/>
          </p:nvPr>
        </p:nvSpPr>
        <p:spPr/>
        <p:txBody>
          <a:bodyPr/>
          <a:lstStyle/>
          <a:p>
            <a:fld id="{4FAB73BC-B049-4115-A692-8D63A059BFB8}" type="slidenum">
              <a:rPr lang="en-US" smtClean="0"/>
              <a:pPr/>
              <a:t>33</a:t>
            </a:fld>
            <a:endParaRPr lang="en-US" dirty="0"/>
          </a:p>
        </p:txBody>
      </p:sp>
    </p:spTree>
    <p:extLst>
      <p:ext uri="{BB962C8B-B14F-4D97-AF65-F5344CB8AC3E}">
        <p14:creationId xmlns:p14="http://schemas.microsoft.com/office/powerpoint/2010/main" val="3294801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804C9320-1441-2444-AF41-DB221254FAA0}"/>
              </a:ext>
            </a:extLst>
          </p:cNvPr>
          <p:cNvPicPr>
            <a:picLocks noGrp="1" noChangeAspect="1"/>
          </p:cNvPicPr>
          <p:nvPr>
            <p:ph idx="1"/>
          </p:nvPr>
        </p:nvPicPr>
        <p:blipFill>
          <a:blip r:embed="rId3"/>
          <a:srcRect/>
          <a:stretch/>
        </p:blipFill>
        <p:spPr>
          <a:xfrm>
            <a:off x="4233672" y="232201"/>
            <a:ext cx="7766980" cy="5648712"/>
          </a:xfrm>
        </p:spPr>
      </p:pic>
      <p:sp>
        <p:nvSpPr>
          <p:cNvPr id="2" name="Title 1">
            <a:extLst>
              <a:ext uri="{FF2B5EF4-FFF2-40B4-BE49-F238E27FC236}">
                <a16:creationId xmlns:a16="http://schemas.microsoft.com/office/drawing/2014/main" id="{D025AA8F-9F5A-5D41-9BB0-2EF50D36D013}"/>
              </a:ext>
            </a:extLst>
          </p:cNvPr>
          <p:cNvSpPr>
            <a:spLocks noGrp="1"/>
          </p:cNvSpPr>
          <p:nvPr>
            <p:ph type="title"/>
          </p:nvPr>
        </p:nvSpPr>
        <p:spPr>
          <a:xfrm>
            <a:off x="457199" y="594358"/>
            <a:ext cx="3335311" cy="2358703"/>
          </a:xfrm>
        </p:spPr>
        <p:txBody>
          <a:bodyPr>
            <a:normAutofit/>
          </a:bodyPr>
          <a:lstStyle/>
          <a:p>
            <a:r>
              <a:rPr lang="en-US" dirty="0"/>
              <a:t>No discontinuity at exclusion from PPSA</a:t>
            </a:r>
          </a:p>
        </p:txBody>
      </p:sp>
      <p:sp>
        <p:nvSpPr>
          <p:cNvPr id="4" name="Text Placeholder 3">
            <a:extLst>
              <a:ext uri="{FF2B5EF4-FFF2-40B4-BE49-F238E27FC236}">
                <a16:creationId xmlns:a16="http://schemas.microsoft.com/office/drawing/2014/main" id="{235C8EB4-839C-D444-9172-96F611C81B61}"/>
              </a:ext>
            </a:extLst>
          </p:cNvPr>
          <p:cNvSpPr>
            <a:spLocks noGrp="1"/>
          </p:cNvSpPr>
          <p:nvPr>
            <p:ph type="body" sz="half" idx="2"/>
          </p:nvPr>
        </p:nvSpPr>
        <p:spPr>
          <a:xfrm>
            <a:off x="457200" y="2241395"/>
            <a:ext cx="3200400" cy="4063809"/>
          </a:xfrm>
        </p:spPr>
        <p:txBody>
          <a:bodyPr/>
          <a:lstStyle/>
          <a:p>
            <a:r>
              <a:rPr lang="en-US" dirty="0"/>
              <a:t>Strong indication that PPIA/PPSA services had no effect on utilization of GX</a:t>
            </a:r>
          </a:p>
          <a:p>
            <a:r>
              <a:rPr lang="en-US" dirty="0"/>
              <a:t>Shown: probability that provider uses GX with SPs after transition, by eligibility</a:t>
            </a:r>
          </a:p>
          <a:p>
            <a:endParaRPr lang="en-US" dirty="0"/>
          </a:p>
        </p:txBody>
      </p:sp>
      <p:sp>
        <p:nvSpPr>
          <p:cNvPr id="5" name="Date Placeholder 4">
            <a:extLst>
              <a:ext uri="{FF2B5EF4-FFF2-40B4-BE49-F238E27FC236}">
                <a16:creationId xmlns:a16="http://schemas.microsoft.com/office/drawing/2014/main" id="{E7BBE5B4-3D63-2642-B549-CFC7780B5AEB}"/>
              </a:ext>
            </a:extLst>
          </p:cNvPr>
          <p:cNvSpPr>
            <a:spLocks noGrp="1"/>
          </p:cNvSpPr>
          <p:nvPr>
            <p:ph type="dt" sz="half" idx="10"/>
          </p:nvPr>
        </p:nvSpPr>
        <p:spPr/>
        <p:txBody>
          <a:bodyPr/>
          <a:lstStyle/>
          <a:p>
            <a:r>
              <a:rPr lang="en-US"/>
              <a:t>3 Nov 2019</a:t>
            </a:r>
            <a:endParaRPr lang="en-US" dirty="0"/>
          </a:p>
        </p:txBody>
      </p:sp>
      <p:sp>
        <p:nvSpPr>
          <p:cNvPr id="10" name="TextBox 9">
            <a:extLst>
              <a:ext uri="{FF2B5EF4-FFF2-40B4-BE49-F238E27FC236}">
                <a16:creationId xmlns:a16="http://schemas.microsoft.com/office/drawing/2014/main" id="{95BF8F82-294E-294A-A122-8066D16A95B3}"/>
              </a:ext>
            </a:extLst>
          </p:cNvPr>
          <p:cNvSpPr txBox="1"/>
          <p:nvPr/>
        </p:nvSpPr>
        <p:spPr>
          <a:xfrm>
            <a:off x="4233672" y="5511583"/>
            <a:ext cx="1472184" cy="369332"/>
          </a:xfrm>
          <a:prstGeom prst="rect">
            <a:avLst/>
          </a:prstGeom>
          <a:noFill/>
        </p:spPr>
        <p:txBody>
          <a:bodyPr wrap="square" rtlCol="0">
            <a:spAutoFit/>
          </a:bodyPr>
          <a:lstStyle/>
          <a:p>
            <a:r>
              <a:rPr lang="en-US" dirty="0"/>
              <a:t>Most patients</a:t>
            </a:r>
          </a:p>
        </p:txBody>
      </p:sp>
      <p:sp>
        <p:nvSpPr>
          <p:cNvPr id="11" name="TextBox 10">
            <a:extLst>
              <a:ext uri="{FF2B5EF4-FFF2-40B4-BE49-F238E27FC236}">
                <a16:creationId xmlns:a16="http://schemas.microsoft.com/office/drawing/2014/main" id="{E193EBD9-4E1C-224A-B17F-3A92298ED236}"/>
              </a:ext>
            </a:extLst>
          </p:cNvPr>
          <p:cNvSpPr txBox="1"/>
          <p:nvPr/>
        </p:nvSpPr>
        <p:spPr>
          <a:xfrm>
            <a:off x="9561575" y="5511583"/>
            <a:ext cx="1650907" cy="369332"/>
          </a:xfrm>
          <a:prstGeom prst="rect">
            <a:avLst/>
          </a:prstGeom>
          <a:noFill/>
        </p:spPr>
        <p:txBody>
          <a:bodyPr wrap="square" rtlCol="0">
            <a:spAutoFit/>
          </a:bodyPr>
          <a:lstStyle/>
          <a:p>
            <a:r>
              <a:rPr lang="en-US" dirty="0"/>
              <a:t>Least patients</a:t>
            </a:r>
          </a:p>
        </p:txBody>
      </p:sp>
      <p:cxnSp>
        <p:nvCxnSpPr>
          <p:cNvPr id="17" name="Straight Arrow Connector 16">
            <a:extLst>
              <a:ext uri="{FF2B5EF4-FFF2-40B4-BE49-F238E27FC236}">
                <a16:creationId xmlns:a16="http://schemas.microsoft.com/office/drawing/2014/main" id="{5363FDFB-59F0-BF4A-BE55-D315D6726FF6}"/>
              </a:ext>
            </a:extLst>
          </p:cNvPr>
          <p:cNvCxnSpPr>
            <a:cxnSpLocks/>
          </p:cNvCxnSpPr>
          <p:nvPr/>
        </p:nvCxnSpPr>
        <p:spPr>
          <a:xfrm flipV="1">
            <a:off x="9420398" y="4002374"/>
            <a:ext cx="982776" cy="4810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003CA79-0241-0C44-BB6B-B075FF7D5AE5}"/>
              </a:ext>
            </a:extLst>
          </p:cNvPr>
          <p:cNvSpPr txBox="1"/>
          <p:nvPr/>
        </p:nvSpPr>
        <p:spPr>
          <a:xfrm>
            <a:off x="8089899" y="4179237"/>
            <a:ext cx="3288343" cy="923330"/>
          </a:xfrm>
          <a:prstGeom prst="rect">
            <a:avLst/>
          </a:prstGeom>
          <a:noFill/>
        </p:spPr>
        <p:txBody>
          <a:bodyPr wrap="square" rtlCol="0">
            <a:spAutoFit/>
          </a:bodyPr>
          <a:lstStyle/>
          <a:p>
            <a:r>
              <a:rPr lang="en-US" dirty="0"/>
              <a:t>Absence of</a:t>
            </a:r>
          </a:p>
          <a:p>
            <a:r>
              <a:rPr lang="en-US" dirty="0"/>
              <a:t>“performance gap”</a:t>
            </a:r>
          </a:p>
          <a:p>
            <a:r>
              <a:rPr lang="en-US" dirty="0"/>
              <a:t>implies no change in behavior</a:t>
            </a:r>
          </a:p>
        </p:txBody>
      </p:sp>
      <p:sp>
        <p:nvSpPr>
          <p:cNvPr id="3" name="Footer Placeholder 2">
            <a:extLst>
              <a:ext uri="{FF2B5EF4-FFF2-40B4-BE49-F238E27FC236}">
                <a16:creationId xmlns:a16="http://schemas.microsoft.com/office/drawing/2014/main" id="{A3CAC43C-ED41-8245-8791-D0871D10F29E}"/>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AD10A867-31EA-0048-88C3-B79A30394394}"/>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668337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DABB-1115-3A4E-8600-C38D5683FEC1}"/>
              </a:ext>
            </a:extLst>
          </p:cNvPr>
          <p:cNvSpPr>
            <a:spLocks noGrp="1"/>
          </p:cNvSpPr>
          <p:nvPr>
            <p:ph type="ctrTitle"/>
          </p:nvPr>
        </p:nvSpPr>
        <p:spPr/>
        <p:txBody>
          <a:bodyPr/>
          <a:lstStyle/>
          <a:p>
            <a:r>
              <a:rPr lang="en-US" dirty="0"/>
              <a:t>This was not easy!</a:t>
            </a:r>
          </a:p>
        </p:txBody>
      </p:sp>
      <p:sp>
        <p:nvSpPr>
          <p:cNvPr id="5" name="Subtitle 4">
            <a:extLst>
              <a:ext uri="{FF2B5EF4-FFF2-40B4-BE49-F238E27FC236}">
                <a16:creationId xmlns:a16="http://schemas.microsoft.com/office/drawing/2014/main" id="{C54AE24C-CAAC-1D42-AD6A-7E0342A71D6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F14CE2E-73F3-B44C-95FD-44DAE294E9B9}"/>
              </a:ext>
            </a:extLst>
          </p:cNvPr>
          <p:cNvSpPr>
            <a:spLocks noGrp="1"/>
          </p:cNvSpPr>
          <p:nvPr>
            <p:ph type="dt" sz="half" idx="10"/>
          </p:nvPr>
        </p:nvSpPr>
        <p:spPr/>
        <p:txBody>
          <a:bodyPr/>
          <a:lstStyle/>
          <a:p>
            <a:r>
              <a:rPr lang="en-US"/>
              <a:t>3 Nov 2019</a:t>
            </a:r>
            <a:endParaRPr lang="en-US" dirty="0"/>
          </a:p>
        </p:txBody>
      </p:sp>
      <p:sp>
        <p:nvSpPr>
          <p:cNvPr id="3" name="Footer Placeholder 2">
            <a:extLst>
              <a:ext uri="{FF2B5EF4-FFF2-40B4-BE49-F238E27FC236}">
                <a16:creationId xmlns:a16="http://schemas.microsoft.com/office/drawing/2014/main" id="{C13A859C-6E06-BF46-BC84-D7EA9DA4371A}"/>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FE96744F-BAA1-D04C-8FF1-21C0339C98CA}"/>
              </a:ext>
            </a:extLst>
          </p:cNvPr>
          <p:cNvSpPr>
            <a:spLocks noGrp="1"/>
          </p:cNvSpPr>
          <p:nvPr>
            <p:ph type="sldNum" sz="quarter" idx="12"/>
          </p:nvPr>
        </p:nvSpPr>
        <p:spPr/>
        <p:txBody>
          <a:bodyPr/>
          <a:lstStyle/>
          <a:p>
            <a:fld id="{4FAB73BC-B049-4115-A692-8D63A059BFB8}" type="slidenum">
              <a:rPr lang="en-US" smtClean="0"/>
              <a:t>35</a:t>
            </a:fld>
            <a:endParaRPr lang="en-US" dirty="0"/>
          </a:p>
        </p:txBody>
      </p:sp>
    </p:spTree>
    <p:extLst>
      <p:ext uri="{BB962C8B-B14F-4D97-AF65-F5344CB8AC3E}">
        <p14:creationId xmlns:p14="http://schemas.microsoft.com/office/powerpoint/2010/main" val="1843618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4AFEF-E25A-9C46-ACE3-190E4BB3E21B}"/>
              </a:ext>
            </a:extLst>
          </p:cNvPr>
          <p:cNvSpPr>
            <a:spLocks noGrp="1"/>
          </p:cNvSpPr>
          <p:nvPr>
            <p:ph type="title"/>
          </p:nvPr>
        </p:nvSpPr>
        <p:spPr/>
        <p:txBody>
          <a:bodyPr/>
          <a:lstStyle/>
          <a:p>
            <a:r>
              <a:rPr lang="en-US" dirty="0"/>
              <a:t>Ground reality was highly complex</a:t>
            </a:r>
          </a:p>
        </p:txBody>
      </p:sp>
      <p:sp>
        <p:nvSpPr>
          <p:cNvPr id="3" name="Content Placeholder 2">
            <a:extLst>
              <a:ext uri="{FF2B5EF4-FFF2-40B4-BE49-F238E27FC236}">
                <a16:creationId xmlns:a16="http://schemas.microsoft.com/office/drawing/2014/main" id="{18A85E09-23E6-724E-BB2B-1963931F432E}"/>
              </a:ext>
            </a:extLst>
          </p:cNvPr>
          <p:cNvSpPr>
            <a:spLocks noGrp="1"/>
          </p:cNvSpPr>
          <p:nvPr>
            <p:ph idx="1"/>
          </p:nvPr>
        </p:nvSpPr>
        <p:spPr/>
        <p:txBody>
          <a:bodyPr/>
          <a:lstStyle/>
          <a:p>
            <a:r>
              <a:rPr lang="en-US" dirty="0"/>
              <a:t>PPIAs weren’t able to wait for us to set up a full randomized controlled trial, so we had to embed attempts to get </a:t>
            </a:r>
            <a:r>
              <a:rPr lang="en-US" i="1" dirty="0"/>
              <a:t>as close as possible </a:t>
            </a:r>
            <a:r>
              <a:rPr lang="en-US" dirty="0"/>
              <a:t>to causally identifying an effect from the program via other activities</a:t>
            </a:r>
          </a:p>
          <a:p>
            <a:r>
              <a:rPr lang="en-US" dirty="0"/>
              <a:t>This started with mapping all the private providers (both inside and outside the PPIA) which was necessary both programmatically and from a research perspective</a:t>
            </a:r>
          </a:p>
          <a:p>
            <a:r>
              <a:rPr lang="en-US" dirty="0"/>
              <a:t>Working with the PPIA (in Mumbai) to understand that providers and facilities were independent entities and thus should have separate fields in data took several months, and was poorly reflected in central systems</a:t>
            </a:r>
          </a:p>
        </p:txBody>
      </p:sp>
      <p:sp>
        <p:nvSpPr>
          <p:cNvPr id="4" name="Date Placeholder 3">
            <a:extLst>
              <a:ext uri="{FF2B5EF4-FFF2-40B4-BE49-F238E27FC236}">
                <a16:creationId xmlns:a16="http://schemas.microsoft.com/office/drawing/2014/main" id="{95D9C73E-8678-2045-ABD8-FB2C14F46686}"/>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0C26E516-E5B8-2D47-BC9D-D70736D61EDB}"/>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DE7DF596-A5DB-9B41-8297-7D4A5534E40A}"/>
              </a:ext>
            </a:extLst>
          </p:cNvPr>
          <p:cNvSpPr>
            <a:spLocks noGrp="1"/>
          </p:cNvSpPr>
          <p:nvPr>
            <p:ph type="sldNum" sz="quarter" idx="12"/>
          </p:nvPr>
        </p:nvSpPr>
        <p:spPr/>
        <p:txBody>
          <a:bodyPr/>
          <a:lstStyle/>
          <a:p>
            <a:fld id="{6113E31D-E2AB-40D1-8B51-AFA5AFEF393A}" type="slidenum">
              <a:rPr lang="en-US" smtClean="0"/>
              <a:t>36</a:t>
            </a:fld>
            <a:endParaRPr lang="en-US" dirty="0"/>
          </a:p>
        </p:txBody>
      </p:sp>
    </p:spTree>
    <p:extLst>
      <p:ext uri="{BB962C8B-B14F-4D97-AF65-F5344CB8AC3E}">
        <p14:creationId xmlns:p14="http://schemas.microsoft.com/office/powerpoint/2010/main" val="3688675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E1B2CD-1A40-1749-8863-CF89697C40D3}"/>
              </a:ext>
            </a:extLst>
          </p:cNvPr>
          <p:cNvSpPr>
            <a:spLocks noGrp="1"/>
          </p:cNvSpPr>
          <p:nvPr>
            <p:ph idx="1"/>
          </p:nvPr>
        </p:nvSpPr>
        <p:spPr>
          <a:xfrm>
            <a:off x="769142" y="1727138"/>
            <a:ext cx="6195658" cy="4259789"/>
          </a:xfrm>
        </p:spPr>
        <p:txBody>
          <a:bodyPr>
            <a:normAutofit fontScale="92500" lnSpcReduction="20000"/>
          </a:bodyPr>
          <a:lstStyle/>
          <a:p>
            <a:pPr marL="0" indent="0">
              <a:buNone/>
            </a:pPr>
            <a:r>
              <a:rPr lang="en-US" b="1" dirty="0"/>
              <a:t>All partner organizations did an excellent job keeping track of providers and patients in this complex landscape!</a:t>
            </a:r>
          </a:p>
          <a:p>
            <a:pPr marL="0" indent="0">
              <a:buNone/>
            </a:pPr>
            <a:r>
              <a:rPr lang="en-US" dirty="0"/>
              <a:t>This is mostly accomplished through deep knowledge embedded in field officers and program staff</a:t>
            </a:r>
          </a:p>
          <a:p>
            <a:pPr marL="0" indent="0">
              <a:buNone/>
            </a:pPr>
            <a:r>
              <a:rPr lang="en-US" b="1" dirty="0"/>
              <a:t>However:</a:t>
            </a:r>
          </a:p>
          <a:p>
            <a:pPr marL="0" indent="0">
              <a:buNone/>
            </a:pPr>
            <a:r>
              <a:rPr lang="en-US" dirty="0"/>
              <a:t>What is useful information today doesn’t necessary systematize into </a:t>
            </a:r>
            <a:r>
              <a:rPr lang="en-US" i="1" dirty="0"/>
              <a:t>data</a:t>
            </a:r>
            <a:r>
              <a:rPr lang="en-US" dirty="0"/>
              <a:t> that can be efficient, scalable, and exploitable for other purposes</a:t>
            </a:r>
          </a:p>
          <a:p>
            <a:pPr marL="0" indent="0">
              <a:buNone/>
            </a:pPr>
            <a:r>
              <a:rPr lang="en-US" dirty="0"/>
              <a:t>Over time, we experienced dramatic information loss:</a:t>
            </a:r>
          </a:p>
          <a:p>
            <a:pPr lvl="2"/>
            <a:r>
              <a:rPr lang="en-US" sz="1800" dirty="0"/>
              <a:t>Program staff changed and FOs left</a:t>
            </a:r>
          </a:p>
          <a:p>
            <a:pPr lvl="2"/>
            <a:r>
              <a:rPr lang="en-US" sz="1800" dirty="0"/>
              <a:t>Very hard to retain institutional memory over years</a:t>
            </a:r>
          </a:p>
          <a:p>
            <a:pPr lvl="2"/>
            <a:r>
              <a:rPr lang="en-US" sz="1800" dirty="0"/>
              <a:t>Information structure and documentation was not set up for efficient archiving and backwards searching</a:t>
            </a:r>
          </a:p>
          <a:p>
            <a:pPr lvl="2"/>
            <a:r>
              <a:rPr lang="en-US" sz="1800" dirty="0"/>
              <a:t>Keeping track of providers, provider-facilities,</a:t>
            </a:r>
            <a:br>
              <a:rPr lang="en-US" sz="1800" dirty="0"/>
            </a:br>
            <a:r>
              <a:rPr lang="en-US" sz="1800" dirty="0"/>
              <a:t>and patients over time was challenging</a:t>
            </a:r>
          </a:p>
          <a:p>
            <a:endParaRPr lang="en-US" dirty="0"/>
          </a:p>
        </p:txBody>
      </p:sp>
      <p:sp>
        <p:nvSpPr>
          <p:cNvPr id="4" name="Date Placeholder 3">
            <a:extLst>
              <a:ext uri="{FF2B5EF4-FFF2-40B4-BE49-F238E27FC236}">
                <a16:creationId xmlns:a16="http://schemas.microsoft.com/office/drawing/2014/main" id="{FFAC9A4F-CBE8-0042-A07B-B69AB6D9CE9E}"/>
              </a:ext>
            </a:extLst>
          </p:cNvPr>
          <p:cNvSpPr>
            <a:spLocks noGrp="1"/>
          </p:cNvSpPr>
          <p:nvPr>
            <p:ph type="dt" sz="half" idx="10"/>
          </p:nvPr>
        </p:nvSpPr>
        <p:spPr/>
        <p:txBody>
          <a:bodyPr/>
          <a:lstStyle/>
          <a:p>
            <a:r>
              <a:rPr lang="en-US"/>
              <a:t>3 Nov 2019</a:t>
            </a:r>
            <a:endParaRPr lang="en-US" dirty="0"/>
          </a:p>
        </p:txBody>
      </p:sp>
      <p:pic>
        <p:nvPicPr>
          <p:cNvPr id="8" name="Picture 7">
            <a:extLst>
              <a:ext uri="{FF2B5EF4-FFF2-40B4-BE49-F238E27FC236}">
                <a16:creationId xmlns:a16="http://schemas.microsoft.com/office/drawing/2014/main" id="{68BBEAE9-29A5-A54A-85C7-BFB8E940FD8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36000"/>
                    </a14:imgEffect>
                  </a14:imgLayer>
                </a14:imgProps>
              </a:ext>
              <a:ext uri="{28A0092B-C50C-407E-A947-70E740481C1C}">
                <a14:useLocalDpi xmlns:a14="http://schemas.microsoft.com/office/drawing/2010/main"/>
              </a:ext>
            </a:extLst>
          </a:blip>
          <a:stretch>
            <a:fillRect/>
          </a:stretch>
        </p:blipFill>
        <p:spPr>
          <a:xfrm rot="5400000">
            <a:off x="6549929" y="963373"/>
            <a:ext cx="5944076" cy="4458058"/>
          </a:xfrm>
          <a:prstGeom prst="rect">
            <a:avLst/>
          </a:prstGeom>
          <a:effectLst>
            <a:outerShdw blurRad="50800" dist="50800" dir="5400000" algn="ctr" rotWithShape="0">
              <a:srgbClr val="000000"/>
            </a:outerShdw>
          </a:effectLst>
        </p:spPr>
      </p:pic>
      <p:sp>
        <p:nvSpPr>
          <p:cNvPr id="10" name="Title 9">
            <a:extLst>
              <a:ext uri="{FF2B5EF4-FFF2-40B4-BE49-F238E27FC236}">
                <a16:creationId xmlns:a16="http://schemas.microsoft.com/office/drawing/2014/main" id="{08B607EE-F29F-CA40-95AB-F41FF8A209D1}"/>
              </a:ext>
            </a:extLst>
          </p:cNvPr>
          <p:cNvSpPr>
            <a:spLocks noGrp="1"/>
          </p:cNvSpPr>
          <p:nvPr>
            <p:ph type="title"/>
          </p:nvPr>
        </p:nvSpPr>
        <p:spPr>
          <a:xfrm>
            <a:off x="769142" y="276381"/>
            <a:ext cx="6195658" cy="1450757"/>
          </a:xfrm>
        </p:spPr>
        <p:txBody>
          <a:bodyPr>
            <a:noAutofit/>
          </a:bodyPr>
          <a:lstStyle/>
          <a:p>
            <a:r>
              <a:rPr lang="en-US" sz="3600" dirty="0"/>
              <a:t>Partner organizations understand and use data with the ground reality in mind</a:t>
            </a:r>
          </a:p>
        </p:txBody>
      </p:sp>
      <p:sp>
        <p:nvSpPr>
          <p:cNvPr id="2" name="Footer Placeholder 1">
            <a:extLst>
              <a:ext uri="{FF2B5EF4-FFF2-40B4-BE49-F238E27FC236}">
                <a16:creationId xmlns:a16="http://schemas.microsoft.com/office/drawing/2014/main" id="{8E4C2CC7-EE12-454D-94F9-F45FFFFA9AE2}"/>
              </a:ext>
            </a:extLst>
          </p:cNvPr>
          <p:cNvSpPr>
            <a:spLocks noGrp="1"/>
          </p:cNvSpPr>
          <p:nvPr>
            <p:ph type="ftr" sz="quarter" idx="11"/>
          </p:nvPr>
        </p:nvSpPr>
        <p:spPr/>
        <p:txBody>
          <a:bodyPr/>
          <a:lstStyle/>
          <a:p>
            <a:r>
              <a:rPr lang="en-US"/>
              <a:t>www.qutubproject.org</a:t>
            </a:r>
            <a:endParaRPr lang="en-US" dirty="0"/>
          </a:p>
        </p:txBody>
      </p:sp>
      <p:sp>
        <p:nvSpPr>
          <p:cNvPr id="5" name="Slide Number Placeholder 4">
            <a:extLst>
              <a:ext uri="{FF2B5EF4-FFF2-40B4-BE49-F238E27FC236}">
                <a16:creationId xmlns:a16="http://schemas.microsoft.com/office/drawing/2014/main" id="{7AC2306A-6855-B544-9D2A-40B3D23B9118}"/>
              </a:ext>
            </a:extLst>
          </p:cNvPr>
          <p:cNvSpPr>
            <a:spLocks noGrp="1"/>
          </p:cNvSpPr>
          <p:nvPr>
            <p:ph type="sldNum" sz="quarter" idx="12"/>
          </p:nvPr>
        </p:nvSpPr>
        <p:spPr/>
        <p:txBody>
          <a:bodyPr/>
          <a:lstStyle/>
          <a:p>
            <a:fld id="{6113E31D-E2AB-40D1-8B51-AFA5AFEF393A}" type="slidenum">
              <a:rPr lang="en-US" smtClean="0"/>
              <a:t>37</a:t>
            </a:fld>
            <a:endParaRPr lang="en-US" dirty="0"/>
          </a:p>
        </p:txBody>
      </p:sp>
    </p:spTree>
    <p:extLst>
      <p:ext uri="{BB962C8B-B14F-4D97-AF65-F5344CB8AC3E}">
        <p14:creationId xmlns:p14="http://schemas.microsoft.com/office/powerpoint/2010/main" val="700292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3CCF-0AE0-554A-BD4C-F6C49647AAD3}"/>
              </a:ext>
            </a:extLst>
          </p:cNvPr>
          <p:cNvSpPr>
            <a:spLocks noGrp="1"/>
          </p:cNvSpPr>
          <p:nvPr>
            <p:ph type="title"/>
          </p:nvPr>
        </p:nvSpPr>
        <p:spPr/>
        <p:txBody>
          <a:bodyPr>
            <a:normAutofit fontScale="90000"/>
          </a:bodyPr>
          <a:lstStyle/>
          <a:p>
            <a:r>
              <a:rPr lang="en-US" dirty="0"/>
              <a:t>But, PPIA program data cannot translate well to retrospective research</a:t>
            </a:r>
          </a:p>
        </p:txBody>
      </p:sp>
      <p:sp>
        <p:nvSpPr>
          <p:cNvPr id="3" name="Content Placeholder 2">
            <a:extLst>
              <a:ext uri="{FF2B5EF4-FFF2-40B4-BE49-F238E27FC236}">
                <a16:creationId xmlns:a16="http://schemas.microsoft.com/office/drawing/2014/main" id="{A3E75DF5-61EC-184B-870B-85069699DF3F}"/>
              </a:ext>
            </a:extLst>
          </p:cNvPr>
          <p:cNvSpPr>
            <a:spLocks noGrp="1"/>
          </p:cNvSpPr>
          <p:nvPr>
            <p:ph idx="1"/>
          </p:nvPr>
        </p:nvSpPr>
        <p:spPr/>
        <p:txBody>
          <a:bodyPr/>
          <a:lstStyle/>
          <a:p>
            <a:r>
              <a:rPr lang="en-US" dirty="0"/>
              <a:t>Central data systems were incomplete or mapped poorly to field reality</a:t>
            </a:r>
          </a:p>
          <a:p>
            <a:r>
              <a:rPr lang="en-US" dirty="0"/>
              <a:t>Program data systems were </a:t>
            </a:r>
            <a:r>
              <a:rPr lang="en-US" i="1" dirty="0"/>
              <a:t>jugaad</a:t>
            </a:r>
            <a:r>
              <a:rPr lang="en-US" dirty="0"/>
              <a:t>-rigged on the fly</a:t>
            </a:r>
          </a:p>
          <a:p>
            <a:r>
              <a:rPr lang="en-US" dirty="0"/>
              <a:t>Complete mapping of providers and facilities was not fully completed</a:t>
            </a:r>
          </a:p>
          <a:p>
            <a:r>
              <a:rPr lang="en-US" dirty="0"/>
              <a:t>IDs and tracing of providers were weakly maintained across years</a:t>
            </a:r>
          </a:p>
          <a:p>
            <a:r>
              <a:rPr lang="en-US" dirty="0"/>
              <a:t>Functional addressing of facilities was rarely recorded</a:t>
            </a:r>
          </a:p>
          <a:p>
            <a:r>
              <a:rPr lang="en-US" dirty="0"/>
              <a:t>Follow-up of patient pathways was rarely possible</a:t>
            </a:r>
          </a:p>
          <a:p>
            <a:endParaRPr lang="en-US" dirty="0"/>
          </a:p>
        </p:txBody>
      </p:sp>
      <p:sp>
        <p:nvSpPr>
          <p:cNvPr id="4" name="Date Placeholder 3">
            <a:extLst>
              <a:ext uri="{FF2B5EF4-FFF2-40B4-BE49-F238E27FC236}">
                <a16:creationId xmlns:a16="http://schemas.microsoft.com/office/drawing/2014/main" id="{BB7D2349-270D-9D42-9B48-9DEF60C77DC7}"/>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C8398EC3-EDF5-244E-89EE-0BB342C7E9FE}"/>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C3C73C21-73EA-1142-8930-F5374B8C6009}"/>
              </a:ext>
            </a:extLst>
          </p:cNvPr>
          <p:cNvSpPr>
            <a:spLocks noGrp="1"/>
          </p:cNvSpPr>
          <p:nvPr>
            <p:ph type="sldNum" sz="quarter" idx="12"/>
          </p:nvPr>
        </p:nvSpPr>
        <p:spPr/>
        <p:txBody>
          <a:bodyPr/>
          <a:lstStyle/>
          <a:p>
            <a:fld id="{6113E31D-E2AB-40D1-8B51-AFA5AFEF393A}" type="slidenum">
              <a:rPr lang="en-US" smtClean="0"/>
              <a:t>38</a:t>
            </a:fld>
            <a:endParaRPr lang="en-US" dirty="0"/>
          </a:p>
        </p:txBody>
      </p:sp>
    </p:spTree>
    <p:extLst>
      <p:ext uri="{BB962C8B-B14F-4D97-AF65-F5344CB8AC3E}">
        <p14:creationId xmlns:p14="http://schemas.microsoft.com/office/powerpoint/2010/main" val="3510619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89AA-829B-974E-AAD1-85297A898B2B}"/>
              </a:ext>
            </a:extLst>
          </p:cNvPr>
          <p:cNvSpPr>
            <a:spLocks noGrp="1"/>
          </p:cNvSpPr>
          <p:nvPr>
            <p:ph type="title"/>
          </p:nvPr>
        </p:nvSpPr>
        <p:spPr/>
        <p:txBody>
          <a:bodyPr>
            <a:normAutofit/>
          </a:bodyPr>
          <a:lstStyle/>
          <a:p>
            <a:r>
              <a:rPr lang="en-US" dirty="0"/>
              <a:t>Central data systems were incomplete</a:t>
            </a:r>
          </a:p>
        </p:txBody>
      </p:sp>
      <p:sp>
        <p:nvSpPr>
          <p:cNvPr id="3" name="Content Placeholder 2">
            <a:extLst>
              <a:ext uri="{FF2B5EF4-FFF2-40B4-BE49-F238E27FC236}">
                <a16:creationId xmlns:a16="http://schemas.microsoft.com/office/drawing/2014/main" id="{F7E01F6C-AEDB-E045-8114-DA12C447C886}"/>
              </a:ext>
            </a:extLst>
          </p:cNvPr>
          <p:cNvSpPr>
            <a:spLocks noGrp="1"/>
          </p:cNvSpPr>
          <p:nvPr>
            <p:ph idx="1"/>
          </p:nvPr>
        </p:nvSpPr>
        <p:spPr/>
        <p:txBody>
          <a:bodyPr/>
          <a:lstStyle/>
          <a:p>
            <a:pPr marL="0" indent="0">
              <a:buNone/>
            </a:pPr>
            <a:r>
              <a:rPr lang="en-US" dirty="0"/>
              <a:t>In this program, we relied on:</a:t>
            </a:r>
          </a:p>
          <a:p>
            <a:pPr marL="544068" lvl="1" indent="-342900">
              <a:buFont typeface="+mj-lt"/>
              <a:buAutoNum type="arabicPeriod"/>
            </a:pPr>
            <a:r>
              <a:rPr lang="en-US" dirty="0"/>
              <a:t>PATH custom system</a:t>
            </a:r>
          </a:p>
          <a:p>
            <a:pPr marL="544068" lvl="1" indent="-342900">
              <a:buFont typeface="+mj-lt"/>
              <a:buAutoNum type="arabicPeriod"/>
            </a:pPr>
            <a:r>
              <a:rPr lang="en-US" dirty="0"/>
              <a:t>WHP custom system</a:t>
            </a:r>
          </a:p>
          <a:p>
            <a:pPr marL="544068" lvl="1" indent="-342900">
              <a:buFont typeface="+mj-lt"/>
              <a:buAutoNum type="arabicPeriod"/>
            </a:pPr>
            <a:r>
              <a:rPr lang="en-US" dirty="0"/>
              <a:t>UATBC system</a:t>
            </a:r>
          </a:p>
          <a:p>
            <a:pPr marL="544068" lvl="1" indent="-342900">
              <a:buFont typeface="+mj-lt"/>
              <a:buAutoNum type="arabicPeriod"/>
            </a:pPr>
            <a:r>
              <a:rPr lang="en-US" dirty="0" err="1"/>
              <a:t>Nikshay</a:t>
            </a:r>
            <a:r>
              <a:rPr lang="en-US" dirty="0"/>
              <a:t> system</a:t>
            </a:r>
          </a:p>
          <a:p>
            <a:pPr marL="544068" lvl="1" indent="-342900">
              <a:buFont typeface="+mj-lt"/>
              <a:buAutoNum type="arabicPeriod"/>
            </a:pPr>
            <a:r>
              <a:rPr lang="en-US" dirty="0" err="1"/>
              <a:t>CommCare</a:t>
            </a:r>
            <a:r>
              <a:rPr lang="en-US" dirty="0"/>
              <a:t> reports</a:t>
            </a:r>
          </a:p>
          <a:p>
            <a:pPr marL="544068" lvl="1" indent="-342900">
              <a:buFont typeface="+mj-lt"/>
              <a:buAutoNum type="arabicPeriod"/>
            </a:pPr>
            <a:r>
              <a:rPr lang="en-US" dirty="0"/>
              <a:t>Hand-written reports</a:t>
            </a:r>
          </a:p>
          <a:p>
            <a:pPr lvl="1"/>
            <a:endParaRPr lang="en-US" dirty="0"/>
          </a:p>
          <a:p>
            <a:pPr marL="201168" lvl="1" indent="0">
              <a:buNone/>
            </a:pPr>
            <a:r>
              <a:rPr lang="en-US" dirty="0"/>
              <a:t>	…to name a few! </a:t>
            </a:r>
          </a:p>
          <a:p>
            <a:pPr marL="201168" lvl="1" indent="0">
              <a:buNone/>
            </a:pPr>
            <a:endParaRPr lang="en-US" dirty="0"/>
          </a:p>
          <a:p>
            <a:pPr marL="201168" lvl="1" indent="0">
              <a:buNone/>
            </a:pPr>
            <a:r>
              <a:rPr lang="en-US" dirty="0"/>
              <a:t>Various other systems were not delivered on time, not delivered at all, or did not function in a useful way for MLE purposes when they were delivered.</a:t>
            </a:r>
          </a:p>
        </p:txBody>
      </p:sp>
      <p:sp>
        <p:nvSpPr>
          <p:cNvPr id="4" name="Text Placeholder 3">
            <a:extLst>
              <a:ext uri="{FF2B5EF4-FFF2-40B4-BE49-F238E27FC236}">
                <a16:creationId xmlns:a16="http://schemas.microsoft.com/office/drawing/2014/main" id="{4D56757A-358A-B94F-91B5-A13A7AA3F761}"/>
              </a:ext>
            </a:extLst>
          </p:cNvPr>
          <p:cNvSpPr>
            <a:spLocks noGrp="1"/>
          </p:cNvSpPr>
          <p:nvPr>
            <p:ph type="body" sz="half" idx="2"/>
          </p:nvPr>
        </p:nvSpPr>
        <p:spPr>
          <a:xfrm>
            <a:off x="457200" y="2631688"/>
            <a:ext cx="3200400" cy="3673516"/>
          </a:xfrm>
        </p:spPr>
        <p:txBody>
          <a:bodyPr/>
          <a:lstStyle/>
          <a:p>
            <a:endParaRPr lang="en-US" dirty="0"/>
          </a:p>
        </p:txBody>
      </p:sp>
      <p:sp>
        <p:nvSpPr>
          <p:cNvPr id="5" name="Date Placeholder 4">
            <a:extLst>
              <a:ext uri="{FF2B5EF4-FFF2-40B4-BE49-F238E27FC236}">
                <a16:creationId xmlns:a16="http://schemas.microsoft.com/office/drawing/2014/main" id="{F5582A2E-2A81-3044-9A45-1D312EACE258}"/>
              </a:ext>
            </a:extLst>
          </p:cNvPr>
          <p:cNvSpPr>
            <a:spLocks noGrp="1"/>
          </p:cNvSpPr>
          <p:nvPr>
            <p:ph type="dt" sz="half" idx="10"/>
          </p:nvPr>
        </p:nvSpPr>
        <p:spPr/>
        <p:txBody>
          <a:bodyPr/>
          <a:lstStyle/>
          <a:p>
            <a:r>
              <a:rPr lang="en-US"/>
              <a:t>3 Nov 2019</a:t>
            </a:r>
            <a:endParaRPr lang="en-US" dirty="0"/>
          </a:p>
        </p:txBody>
      </p:sp>
      <p:sp>
        <p:nvSpPr>
          <p:cNvPr id="6" name="Footer Placeholder 5">
            <a:extLst>
              <a:ext uri="{FF2B5EF4-FFF2-40B4-BE49-F238E27FC236}">
                <a16:creationId xmlns:a16="http://schemas.microsoft.com/office/drawing/2014/main" id="{1A4F904D-74F8-6648-AE16-D72B7FEB6C51}"/>
              </a:ext>
            </a:extLst>
          </p:cNvPr>
          <p:cNvSpPr>
            <a:spLocks noGrp="1"/>
          </p:cNvSpPr>
          <p:nvPr>
            <p:ph type="ftr" sz="quarter" idx="11"/>
          </p:nvPr>
        </p:nvSpPr>
        <p:spPr/>
        <p:txBody>
          <a:bodyPr/>
          <a:lstStyle/>
          <a:p>
            <a:r>
              <a:rPr lang="en-US"/>
              <a:t>www.qutubproject.org</a:t>
            </a:r>
            <a:endParaRPr lang="en-US" dirty="0"/>
          </a:p>
        </p:txBody>
      </p:sp>
      <p:sp>
        <p:nvSpPr>
          <p:cNvPr id="7" name="Slide Number Placeholder 6">
            <a:extLst>
              <a:ext uri="{FF2B5EF4-FFF2-40B4-BE49-F238E27FC236}">
                <a16:creationId xmlns:a16="http://schemas.microsoft.com/office/drawing/2014/main" id="{F25C1C97-6902-EE4F-B8CC-FE1F611BA0E4}"/>
              </a:ext>
            </a:extLst>
          </p:cNvPr>
          <p:cNvSpPr>
            <a:spLocks noGrp="1"/>
          </p:cNvSpPr>
          <p:nvPr>
            <p:ph type="sldNum" sz="quarter" idx="12"/>
          </p:nvPr>
        </p:nvSpPr>
        <p:spPr/>
        <p:txBody>
          <a:bodyPr/>
          <a:lstStyle/>
          <a:p>
            <a:fld id="{4FAB73BC-B049-4115-A692-8D63A059BFB8}" type="slidenum">
              <a:rPr lang="en-US" smtClean="0"/>
              <a:pPr/>
              <a:t>39</a:t>
            </a:fld>
            <a:endParaRPr lang="en-US" dirty="0"/>
          </a:p>
        </p:txBody>
      </p:sp>
    </p:spTree>
    <p:extLst>
      <p:ext uri="{BB962C8B-B14F-4D97-AF65-F5344CB8AC3E}">
        <p14:creationId xmlns:p14="http://schemas.microsoft.com/office/powerpoint/2010/main" val="864326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45D2-2F87-458A-923E-2C27123FA1C7}"/>
              </a:ext>
            </a:extLst>
          </p:cNvPr>
          <p:cNvSpPr>
            <a:spLocks noGrp="1"/>
          </p:cNvSpPr>
          <p:nvPr>
            <p:ph type="title"/>
          </p:nvPr>
        </p:nvSpPr>
        <p:spPr/>
        <p:txBody>
          <a:bodyPr>
            <a:normAutofit fontScale="90000"/>
          </a:bodyPr>
          <a:lstStyle/>
          <a:p>
            <a:r>
              <a:rPr lang="en-CA" dirty="0"/>
              <a:t>We recently published a 250-page field manual on how to conduct SP studies</a:t>
            </a:r>
          </a:p>
        </p:txBody>
      </p:sp>
      <p:sp>
        <p:nvSpPr>
          <p:cNvPr id="3" name="Date Placeholder 2">
            <a:extLst>
              <a:ext uri="{FF2B5EF4-FFF2-40B4-BE49-F238E27FC236}">
                <a16:creationId xmlns:a16="http://schemas.microsoft.com/office/drawing/2014/main" id="{BDA860A8-FF4A-4EC5-8F7A-4DBBCB21D5BC}"/>
              </a:ext>
            </a:extLst>
          </p:cNvPr>
          <p:cNvSpPr>
            <a:spLocks noGrp="1"/>
          </p:cNvSpPr>
          <p:nvPr>
            <p:ph type="dt" sz="half" idx="10"/>
          </p:nvPr>
        </p:nvSpPr>
        <p:spPr/>
        <p:txBody>
          <a:bodyPr/>
          <a:lstStyle/>
          <a:p>
            <a:r>
              <a:rPr lang="en-US"/>
              <a:t>3 Nov 2019</a:t>
            </a:r>
            <a:endParaRPr lang="en-US" dirty="0"/>
          </a:p>
        </p:txBody>
      </p:sp>
      <p:sp>
        <p:nvSpPr>
          <p:cNvPr id="4" name="Footer Placeholder 3">
            <a:extLst>
              <a:ext uri="{FF2B5EF4-FFF2-40B4-BE49-F238E27FC236}">
                <a16:creationId xmlns:a16="http://schemas.microsoft.com/office/drawing/2014/main" id="{52973D0E-C64F-4CA4-8A55-EC901B03965E}"/>
              </a:ext>
            </a:extLst>
          </p:cNvPr>
          <p:cNvSpPr>
            <a:spLocks noGrp="1"/>
          </p:cNvSpPr>
          <p:nvPr>
            <p:ph type="ftr" sz="quarter" idx="11"/>
          </p:nvPr>
        </p:nvSpPr>
        <p:spPr/>
        <p:txBody>
          <a:bodyPr/>
          <a:lstStyle/>
          <a:p>
            <a:r>
              <a:rPr lang="en-US"/>
              <a:t>www.qutubproject.org</a:t>
            </a:r>
            <a:endParaRPr lang="en-US" dirty="0"/>
          </a:p>
        </p:txBody>
      </p:sp>
      <p:sp>
        <p:nvSpPr>
          <p:cNvPr id="5" name="Slide Number Placeholder 4">
            <a:extLst>
              <a:ext uri="{FF2B5EF4-FFF2-40B4-BE49-F238E27FC236}">
                <a16:creationId xmlns:a16="http://schemas.microsoft.com/office/drawing/2014/main" id="{C4008771-3AC2-49BF-968D-AA0707547165}"/>
              </a:ext>
            </a:extLst>
          </p:cNvPr>
          <p:cNvSpPr>
            <a:spLocks noGrp="1"/>
          </p:cNvSpPr>
          <p:nvPr>
            <p:ph type="sldNum" sz="quarter" idx="12"/>
          </p:nvPr>
        </p:nvSpPr>
        <p:spPr/>
        <p:txBody>
          <a:bodyPr/>
          <a:lstStyle/>
          <a:p>
            <a:fld id="{4FAB73BC-B049-4115-A692-8D63A059BFB8}" type="slidenum">
              <a:rPr lang="en-US" smtClean="0"/>
              <a:t>4</a:t>
            </a:fld>
            <a:endParaRPr lang="en-US" dirty="0"/>
          </a:p>
        </p:txBody>
      </p:sp>
      <p:pic>
        <p:nvPicPr>
          <p:cNvPr id="6" name="Picture 5">
            <a:extLst>
              <a:ext uri="{FF2B5EF4-FFF2-40B4-BE49-F238E27FC236}">
                <a16:creationId xmlns:a16="http://schemas.microsoft.com/office/drawing/2014/main" id="{525A9A2E-412B-43E6-BF97-5413CE78A93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87342" y="1905308"/>
            <a:ext cx="5751829" cy="2113701"/>
          </a:xfrm>
          <a:prstGeom prst="rect">
            <a:avLst/>
          </a:prstGeom>
        </p:spPr>
      </p:pic>
      <p:pic>
        <p:nvPicPr>
          <p:cNvPr id="7" name="Picture 6">
            <a:extLst>
              <a:ext uri="{FF2B5EF4-FFF2-40B4-BE49-F238E27FC236}">
                <a16:creationId xmlns:a16="http://schemas.microsoft.com/office/drawing/2014/main" id="{2506B701-7FEF-4D49-859B-04B159861A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54302" y="1973450"/>
            <a:ext cx="3359343" cy="3977462"/>
          </a:xfrm>
          <a:prstGeom prst="rect">
            <a:avLst/>
          </a:prstGeom>
          <a:ln w="12700">
            <a:solidFill>
              <a:schemeClr val="tx2"/>
            </a:solidFill>
          </a:ln>
        </p:spPr>
      </p:pic>
    </p:spTree>
    <p:extLst>
      <p:ext uri="{BB962C8B-B14F-4D97-AF65-F5344CB8AC3E}">
        <p14:creationId xmlns:p14="http://schemas.microsoft.com/office/powerpoint/2010/main" val="226914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B394-9C8A-2349-B020-9D6247F493F9}"/>
              </a:ext>
            </a:extLst>
          </p:cNvPr>
          <p:cNvSpPr>
            <a:spLocks noGrp="1"/>
          </p:cNvSpPr>
          <p:nvPr>
            <p:ph type="title"/>
          </p:nvPr>
        </p:nvSpPr>
        <p:spPr/>
        <p:txBody>
          <a:bodyPr>
            <a:normAutofit fontScale="90000"/>
          </a:bodyPr>
          <a:lstStyle/>
          <a:p>
            <a:r>
              <a:rPr lang="en-US" dirty="0"/>
              <a:t>Program data systems were </a:t>
            </a:r>
            <a:r>
              <a:rPr lang="en-US" i="1" dirty="0"/>
              <a:t>jugaad</a:t>
            </a:r>
            <a:r>
              <a:rPr lang="en-US" dirty="0"/>
              <a:t>-rigged on the fly</a:t>
            </a:r>
            <a:br>
              <a:rPr lang="en-US" dirty="0"/>
            </a:br>
            <a:endParaRPr lang="en-US" dirty="0"/>
          </a:p>
        </p:txBody>
      </p:sp>
      <p:pic>
        <p:nvPicPr>
          <p:cNvPr id="7" name="Content Placeholder 6">
            <a:extLst>
              <a:ext uri="{FF2B5EF4-FFF2-40B4-BE49-F238E27FC236}">
                <a16:creationId xmlns:a16="http://schemas.microsoft.com/office/drawing/2014/main" id="{3FF57B26-F78B-364A-A063-F7633E41A290}"/>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7184571" y="4353581"/>
            <a:ext cx="4417663" cy="1651662"/>
          </a:xfrm>
        </p:spPr>
      </p:pic>
      <p:sp>
        <p:nvSpPr>
          <p:cNvPr id="4" name="Text Placeholder 3">
            <a:extLst>
              <a:ext uri="{FF2B5EF4-FFF2-40B4-BE49-F238E27FC236}">
                <a16:creationId xmlns:a16="http://schemas.microsoft.com/office/drawing/2014/main" id="{5A4C5997-F863-E646-A761-F2F5D042208A}"/>
              </a:ext>
            </a:extLst>
          </p:cNvPr>
          <p:cNvSpPr>
            <a:spLocks noGrp="1"/>
          </p:cNvSpPr>
          <p:nvPr>
            <p:ph type="body" sz="half" idx="2"/>
          </p:nvPr>
        </p:nvSpPr>
        <p:spPr>
          <a:xfrm>
            <a:off x="457200" y="2286000"/>
            <a:ext cx="3200400" cy="4019204"/>
          </a:xfrm>
        </p:spPr>
        <p:txBody>
          <a:bodyPr/>
          <a:lstStyle/>
          <a:p>
            <a:endParaRPr lang="en-US" dirty="0"/>
          </a:p>
        </p:txBody>
      </p:sp>
      <p:sp>
        <p:nvSpPr>
          <p:cNvPr id="5" name="Date Placeholder 4">
            <a:extLst>
              <a:ext uri="{FF2B5EF4-FFF2-40B4-BE49-F238E27FC236}">
                <a16:creationId xmlns:a16="http://schemas.microsoft.com/office/drawing/2014/main" id="{AD6E3B19-4EBF-7D43-AE6E-B4FE39F5FC01}"/>
              </a:ext>
            </a:extLst>
          </p:cNvPr>
          <p:cNvSpPr>
            <a:spLocks noGrp="1"/>
          </p:cNvSpPr>
          <p:nvPr>
            <p:ph type="dt" sz="half" idx="10"/>
          </p:nvPr>
        </p:nvSpPr>
        <p:spPr/>
        <p:txBody>
          <a:bodyPr/>
          <a:lstStyle/>
          <a:p>
            <a:r>
              <a:rPr lang="en-US"/>
              <a:t>3 Nov 2019</a:t>
            </a:r>
            <a:endParaRPr lang="en-US" dirty="0"/>
          </a:p>
        </p:txBody>
      </p:sp>
      <p:pic>
        <p:nvPicPr>
          <p:cNvPr id="9" name="Picture 8">
            <a:extLst>
              <a:ext uri="{FF2B5EF4-FFF2-40B4-BE49-F238E27FC236}">
                <a16:creationId xmlns:a16="http://schemas.microsoft.com/office/drawing/2014/main" id="{41C04D53-147B-E541-8260-61C8ABAC0A2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05684" y="852757"/>
            <a:ext cx="1550505" cy="4572000"/>
          </a:xfrm>
          <a:prstGeom prst="rect">
            <a:avLst/>
          </a:prstGeom>
        </p:spPr>
      </p:pic>
      <p:sp>
        <p:nvSpPr>
          <p:cNvPr id="3" name="Footer Placeholder 2">
            <a:extLst>
              <a:ext uri="{FF2B5EF4-FFF2-40B4-BE49-F238E27FC236}">
                <a16:creationId xmlns:a16="http://schemas.microsoft.com/office/drawing/2014/main" id="{EB8247E0-438D-8744-A6D1-1DFA9FD7E364}"/>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1397ACE4-C8D5-5B46-BACA-4BCDBF869A4A}"/>
              </a:ext>
            </a:extLst>
          </p:cNvPr>
          <p:cNvSpPr>
            <a:spLocks noGrp="1"/>
          </p:cNvSpPr>
          <p:nvPr>
            <p:ph type="sldNum" sz="quarter" idx="12"/>
          </p:nvPr>
        </p:nvSpPr>
        <p:spPr/>
        <p:txBody>
          <a:bodyPr/>
          <a:lstStyle/>
          <a:p>
            <a:fld id="{4FAB73BC-B049-4115-A692-8D63A059BFB8}" type="slidenum">
              <a:rPr lang="en-US" smtClean="0"/>
              <a:pPr/>
              <a:t>40</a:t>
            </a:fld>
            <a:endParaRPr lang="en-US" dirty="0"/>
          </a:p>
        </p:txBody>
      </p:sp>
      <p:sp>
        <p:nvSpPr>
          <p:cNvPr id="8" name="Right Brace 7">
            <a:extLst>
              <a:ext uri="{FF2B5EF4-FFF2-40B4-BE49-F238E27FC236}">
                <a16:creationId xmlns:a16="http://schemas.microsoft.com/office/drawing/2014/main" id="{238FB982-52BA-AE4E-999C-C6003AABBCA7}"/>
              </a:ext>
            </a:extLst>
          </p:cNvPr>
          <p:cNvSpPr/>
          <p:nvPr/>
        </p:nvSpPr>
        <p:spPr>
          <a:xfrm>
            <a:off x="6856189" y="904613"/>
            <a:ext cx="414068" cy="25663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0" name="TextBox 9">
            <a:extLst>
              <a:ext uri="{FF2B5EF4-FFF2-40B4-BE49-F238E27FC236}">
                <a16:creationId xmlns:a16="http://schemas.microsoft.com/office/drawing/2014/main" id="{654AE86E-077E-C947-900A-30041680D5AF}"/>
              </a:ext>
            </a:extLst>
          </p:cNvPr>
          <p:cNvSpPr txBox="1"/>
          <p:nvPr/>
        </p:nvSpPr>
        <p:spPr>
          <a:xfrm>
            <a:off x="7257954" y="1771964"/>
            <a:ext cx="1266701" cy="923330"/>
          </a:xfrm>
          <a:prstGeom prst="rect">
            <a:avLst/>
          </a:prstGeom>
          <a:noFill/>
        </p:spPr>
        <p:txBody>
          <a:bodyPr wrap="square" rtlCol="0">
            <a:spAutoFit/>
          </a:bodyPr>
          <a:lstStyle/>
          <a:p>
            <a:r>
              <a:rPr lang="en-US" dirty="0"/>
              <a:t>All the </a:t>
            </a:r>
          </a:p>
          <a:p>
            <a:r>
              <a:rPr lang="en-US" dirty="0"/>
              <a:t>same </a:t>
            </a:r>
          </a:p>
          <a:p>
            <a:r>
              <a:rPr lang="en-US" dirty="0"/>
              <a:t>provider…</a:t>
            </a:r>
          </a:p>
        </p:txBody>
      </p:sp>
      <p:pic>
        <p:nvPicPr>
          <p:cNvPr id="12" name="Content Placeholder 6">
            <a:extLst>
              <a:ext uri="{FF2B5EF4-FFF2-40B4-BE49-F238E27FC236}">
                <a16:creationId xmlns:a16="http://schemas.microsoft.com/office/drawing/2014/main" id="{D4074560-F6CE-0941-981D-87C5477E6DF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172378" y="639080"/>
            <a:ext cx="3825616" cy="3370665"/>
          </a:xfrm>
          <a:prstGeom prst="rect">
            <a:avLst/>
          </a:prstGeom>
        </p:spPr>
      </p:pic>
      <p:sp>
        <p:nvSpPr>
          <p:cNvPr id="13" name="Rectangle 12">
            <a:extLst>
              <a:ext uri="{FF2B5EF4-FFF2-40B4-BE49-F238E27FC236}">
                <a16:creationId xmlns:a16="http://schemas.microsoft.com/office/drawing/2014/main" id="{AEBE5200-9686-4D4D-9BEC-4A2C49A3451D}"/>
              </a:ext>
            </a:extLst>
          </p:cNvPr>
          <p:cNvSpPr/>
          <p:nvPr/>
        </p:nvSpPr>
        <p:spPr>
          <a:xfrm>
            <a:off x="9969579" y="1562582"/>
            <a:ext cx="1815456" cy="114848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a:extLst>
              <a:ext uri="{FF2B5EF4-FFF2-40B4-BE49-F238E27FC236}">
                <a16:creationId xmlns:a16="http://schemas.microsoft.com/office/drawing/2014/main" id="{44CB8889-D5E4-EB4D-8FBC-FDCF5F184816}"/>
              </a:ext>
            </a:extLst>
          </p:cNvPr>
          <p:cNvSpPr/>
          <p:nvPr/>
        </p:nvSpPr>
        <p:spPr>
          <a:xfrm rot="10800000">
            <a:off x="5390036" y="4134730"/>
            <a:ext cx="414068" cy="129002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5" name="TextBox 14">
            <a:extLst>
              <a:ext uri="{FF2B5EF4-FFF2-40B4-BE49-F238E27FC236}">
                <a16:creationId xmlns:a16="http://schemas.microsoft.com/office/drawing/2014/main" id="{76041C04-AAC8-2448-8DF5-C5174154999A}"/>
              </a:ext>
            </a:extLst>
          </p:cNvPr>
          <p:cNvSpPr txBox="1"/>
          <p:nvPr/>
        </p:nvSpPr>
        <p:spPr>
          <a:xfrm>
            <a:off x="4123334" y="4353581"/>
            <a:ext cx="1266701" cy="923330"/>
          </a:xfrm>
          <a:prstGeom prst="rect">
            <a:avLst/>
          </a:prstGeom>
          <a:noFill/>
        </p:spPr>
        <p:txBody>
          <a:bodyPr wrap="square" rtlCol="0">
            <a:spAutoFit/>
          </a:bodyPr>
          <a:lstStyle/>
          <a:p>
            <a:pPr algn="r"/>
            <a:r>
              <a:rPr lang="en-US" dirty="0"/>
              <a:t>Also the same provider…</a:t>
            </a:r>
          </a:p>
        </p:txBody>
      </p:sp>
    </p:spTree>
    <p:extLst>
      <p:ext uri="{BB962C8B-B14F-4D97-AF65-F5344CB8AC3E}">
        <p14:creationId xmlns:p14="http://schemas.microsoft.com/office/powerpoint/2010/main" val="1466751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4F2C0-E73D-8644-B99B-202C2D519051}"/>
              </a:ext>
            </a:extLst>
          </p:cNvPr>
          <p:cNvSpPr>
            <a:spLocks noGrp="1"/>
          </p:cNvSpPr>
          <p:nvPr>
            <p:ph type="title"/>
          </p:nvPr>
        </p:nvSpPr>
        <p:spPr/>
        <p:txBody>
          <a:bodyPr>
            <a:normAutofit fontScale="90000"/>
          </a:bodyPr>
          <a:lstStyle/>
          <a:p>
            <a:r>
              <a:rPr lang="en-US" dirty="0"/>
              <a:t>Complete mapping of providers and facilities was not fully completed</a:t>
            </a:r>
          </a:p>
        </p:txBody>
      </p:sp>
      <p:pic>
        <p:nvPicPr>
          <p:cNvPr id="8" name="Content Placeholder 7">
            <a:extLst>
              <a:ext uri="{FF2B5EF4-FFF2-40B4-BE49-F238E27FC236}">
                <a16:creationId xmlns:a16="http://schemas.microsoft.com/office/drawing/2014/main" id="{9664F78D-D7D1-F848-9B8D-1B609826A9C0}"/>
              </a:ext>
            </a:extLst>
          </p:cNvPr>
          <p:cNvPicPr>
            <a:picLocks noGrp="1" noChangeAspect="1"/>
          </p:cNvPicPr>
          <p:nvPr>
            <p:ph idx="1"/>
          </p:nvPr>
        </p:nvPicPr>
        <p:blipFill>
          <a:blip r:embed="rId2"/>
          <a:stretch>
            <a:fillRect/>
          </a:stretch>
        </p:blipFill>
        <p:spPr>
          <a:xfrm>
            <a:off x="4433889" y="478947"/>
            <a:ext cx="5646814" cy="4232785"/>
          </a:xfrm>
        </p:spPr>
      </p:pic>
      <p:sp>
        <p:nvSpPr>
          <p:cNvPr id="6" name="Text Placeholder 5">
            <a:extLst>
              <a:ext uri="{FF2B5EF4-FFF2-40B4-BE49-F238E27FC236}">
                <a16:creationId xmlns:a16="http://schemas.microsoft.com/office/drawing/2014/main" id="{EC008A07-7243-7C48-BADB-842F93EB2E4F}"/>
              </a:ext>
            </a:extLst>
          </p:cNvPr>
          <p:cNvSpPr>
            <a:spLocks noGrp="1"/>
          </p:cNvSpPr>
          <p:nvPr>
            <p:ph type="body" sz="half" idx="2"/>
          </p:nvPr>
        </p:nvSpPr>
        <p:spPr>
          <a:xfrm>
            <a:off x="457200" y="3044283"/>
            <a:ext cx="3200400" cy="3260921"/>
          </a:xfrm>
        </p:spPr>
        <p:txBody>
          <a:bodyPr/>
          <a:lstStyle/>
          <a:p>
            <a:r>
              <a:rPr lang="en-US" dirty="0"/>
              <a:t>Multiple mapping rounds in both cities produced data where duplicate providers could not be resolved, and therefore there was no “master plan” possible for targeting, expansion, or comparison</a:t>
            </a:r>
          </a:p>
        </p:txBody>
      </p:sp>
      <p:sp>
        <p:nvSpPr>
          <p:cNvPr id="4" name="Date Placeholder 3">
            <a:extLst>
              <a:ext uri="{FF2B5EF4-FFF2-40B4-BE49-F238E27FC236}">
                <a16:creationId xmlns:a16="http://schemas.microsoft.com/office/drawing/2014/main" id="{70393378-D181-8845-9CD7-9E3B0460A3DD}"/>
              </a:ext>
            </a:extLst>
          </p:cNvPr>
          <p:cNvSpPr>
            <a:spLocks noGrp="1"/>
          </p:cNvSpPr>
          <p:nvPr>
            <p:ph type="dt" sz="half" idx="10"/>
          </p:nvPr>
        </p:nvSpPr>
        <p:spPr/>
        <p:txBody>
          <a:bodyPr/>
          <a:lstStyle/>
          <a:p>
            <a:r>
              <a:rPr lang="en-US"/>
              <a:t>3 Nov 2019</a:t>
            </a:r>
            <a:endParaRPr lang="en-US" dirty="0"/>
          </a:p>
        </p:txBody>
      </p:sp>
      <p:pic>
        <p:nvPicPr>
          <p:cNvPr id="10" name="Picture 9">
            <a:extLst>
              <a:ext uri="{FF2B5EF4-FFF2-40B4-BE49-F238E27FC236}">
                <a16:creationId xmlns:a16="http://schemas.microsoft.com/office/drawing/2014/main" id="{C1082C17-A1A3-B44E-BEE0-ECCB13F51D4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4615" y="1352197"/>
            <a:ext cx="4970185" cy="3725592"/>
          </a:xfrm>
          <a:prstGeom prst="rect">
            <a:avLst/>
          </a:prstGeom>
        </p:spPr>
      </p:pic>
      <p:pic>
        <p:nvPicPr>
          <p:cNvPr id="12" name="Picture 11">
            <a:extLst>
              <a:ext uri="{FF2B5EF4-FFF2-40B4-BE49-F238E27FC236}">
                <a16:creationId xmlns:a16="http://schemas.microsoft.com/office/drawing/2014/main" id="{69057C9F-B3A2-D749-A71B-DE61069AE1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63169" y="2757453"/>
            <a:ext cx="4616450" cy="3460436"/>
          </a:xfrm>
          <a:prstGeom prst="rect">
            <a:avLst/>
          </a:prstGeom>
        </p:spPr>
      </p:pic>
      <p:sp>
        <p:nvSpPr>
          <p:cNvPr id="3" name="Footer Placeholder 2">
            <a:extLst>
              <a:ext uri="{FF2B5EF4-FFF2-40B4-BE49-F238E27FC236}">
                <a16:creationId xmlns:a16="http://schemas.microsoft.com/office/drawing/2014/main" id="{B00C2AF7-B8B2-7C42-B693-3720653FA391}"/>
              </a:ext>
            </a:extLst>
          </p:cNvPr>
          <p:cNvSpPr>
            <a:spLocks noGrp="1"/>
          </p:cNvSpPr>
          <p:nvPr>
            <p:ph type="ftr" sz="quarter" idx="11"/>
          </p:nvPr>
        </p:nvSpPr>
        <p:spPr/>
        <p:txBody>
          <a:bodyPr/>
          <a:lstStyle/>
          <a:p>
            <a:r>
              <a:rPr lang="en-US"/>
              <a:t>www.qutubproject.org</a:t>
            </a:r>
            <a:endParaRPr lang="en-US" dirty="0"/>
          </a:p>
        </p:txBody>
      </p:sp>
      <p:sp>
        <p:nvSpPr>
          <p:cNvPr id="5" name="Slide Number Placeholder 4">
            <a:extLst>
              <a:ext uri="{FF2B5EF4-FFF2-40B4-BE49-F238E27FC236}">
                <a16:creationId xmlns:a16="http://schemas.microsoft.com/office/drawing/2014/main" id="{3D180E2A-55C5-6B4C-8933-BCEBDAFCCA32}"/>
              </a:ext>
            </a:extLst>
          </p:cNvPr>
          <p:cNvSpPr>
            <a:spLocks noGrp="1"/>
          </p:cNvSpPr>
          <p:nvPr>
            <p:ph type="sldNum" sz="quarter" idx="12"/>
          </p:nvPr>
        </p:nvSpPr>
        <p:spPr/>
        <p:txBody>
          <a:body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1046486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2762-9367-0C4E-BC50-5809063B9627}"/>
              </a:ext>
            </a:extLst>
          </p:cNvPr>
          <p:cNvSpPr>
            <a:spLocks noGrp="1"/>
          </p:cNvSpPr>
          <p:nvPr>
            <p:ph type="title"/>
          </p:nvPr>
        </p:nvSpPr>
        <p:spPr>
          <a:xfrm>
            <a:off x="457200" y="594359"/>
            <a:ext cx="3512916" cy="1515676"/>
          </a:xfrm>
        </p:spPr>
        <p:txBody>
          <a:bodyPr>
            <a:normAutofit fontScale="90000"/>
          </a:bodyPr>
          <a:lstStyle/>
          <a:p>
            <a:r>
              <a:rPr lang="en-US" dirty="0"/>
              <a:t>IDs and tracing of providers were weakly maintained</a:t>
            </a:r>
            <a:br>
              <a:rPr lang="en-US" dirty="0"/>
            </a:br>
            <a:br>
              <a:rPr lang="en-US" dirty="0"/>
            </a:br>
            <a:endParaRPr lang="en-US" dirty="0"/>
          </a:p>
        </p:txBody>
      </p:sp>
      <p:pic>
        <p:nvPicPr>
          <p:cNvPr id="7" name="Content Placeholder 6">
            <a:extLst>
              <a:ext uri="{FF2B5EF4-FFF2-40B4-BE49-F238E27FC236}">
                <a16:creationId xmlns:a16="http://schemas.microsoft.com/office/drawing/2014/main" id="{F66145BD-EC71-1E4D-AFDE-9A036F250A3F}"/>
              </a:ext>
            </a:extLst>
          </p:cNvPr>
          <p:cNvPicPr>
            <a:picLocks noGrp="1" noChangeAspect="1"/>
          </p:cNvPicPr>
          <p:nvPr>
            <p:ph idx="1"/>
          </p:nvPr>
        </p:nvPicPr>
        <p:blipFill>
          <a:blip r:embed="rId2"/>
          <a:stretch>
            <a:fillRect/>
          </a:stretch>
        </p:blipFill>
        <p:spPr>
          <a:xfrm>
            <a:off x="4422775" y="660098"/>
            <a:ext cx="7312025" cy="4963429"/>
          </a:xfrm>
        </p:spPr>
      </p:pic>
      <p:sp>
        <p:nvSpPr>
          <p:cNvPr id="4" name="Text Placeholder 3">
            <a:extLst>
              <a:ext uri="{FF2B5EF4-FFF2-40B4-BE49-F238E27FC236}">
                <a16:creationId xmlns:a16="http://schemas.microsoft.com/office/drawing/2014/main" id="{FFA3D28C-120A-9442-9D4E-243157C3942E}"/>
              </a:ext>
            </a:extLst>
          </p:cNvPr>
          <p:cNvSpPr>
            <a:spLocks noGrp="1"/>
          </p:cNvSpPr>
          <p:nvPr>
            <p:ph type="body" sz="half" idx="2"/>
          </p:nvPr>
        </p:nvSpPr>
        <p:spPr/>
        <p:txBody>
          <a:bodyPr/>
          <a:lstStyle/>
          <a:p>
            <a:r>
              <a:rPr lang="en-US" dirty="0"/>
              <a:t>Multiple IDs for each provider that changed with each data system revision</a:t>
            </a:r>
          </a:p>
          <a:p>
            <a:r>
              <a:rPr lang="en-US" dirty="0"/>
              <a:t>Often not linked to a master database, with providers not appearing in patient list and vice versa</a:t>
            </a:r>
          </a:p>
        </p:txBody>
      </p:sp>
      <p:sp>
        <p:nvSpPr>
          <p:cNvPr id="5" name="Date Placeholder 4">
            <a:extLst>
              <a:ext uri="{FF2B5EF4-FFF2-40B4-BE49-F238E27FC236}">
                <a16:creationId xmlns:a16="http://schemas.microsoft.com/office/drawing/2014/main" id="{920528FE-D0BB-C34D-9B3A-A6D2B44F7532}"/>
              </a:ext>
            </a:extLst>
          </p:cNvPr>
          <p:cNvSpPr>
            <a:spLocks noGrp="1"/>
          </p:cNvSpPr>
          <p:nvPr>
            <p:ph type="dt" sz="half" idx="10"/>
          </p:nvPr>
        </p:nvSpPr>
        <p:spPr/>
        <p:txBody>
          <a:bodyPr/>
          <a:lstStyle/>
          <a:p>
            <a:r>
              <a:rPr lang="en-US"/>
              <a:t>3 Nov 2019</a:t>
            </a:r>
            <a:endParaRPr lang="en-US" dirty="0"/>
          </a:p>
        </p:txBody>
      </p:sp>
      <p:sp>
        <p:nvSpPr>
          <p:cNvPr id="3" name="Footer Placeholder 2">
            <a:extLst>
              <a:ext uri="{FF2B5EF4-FFF2-40B4-BE49-F238E27FC236}">
                <a16:creationId xmlns:a16="http://schemas.microsoft.com/office/drawing/2014/main" id="{3CF68455-52B8-A74D-BC0E-62FF136F1164}"/>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89F3F8AC-F545-B84B-B2B5-45B04518BCE2}"/>
              </a:ext>
            </a:extLst>
          </p:cNvPr>
          <p:cNvSpPr>
            <a:spLocks noGrp="1"/>
          </p:cNvSpPr>
          <p:nvPr>
            <p:ph type="sldNum" sz="quarter" idx="12"/>
          </p:nvPr>
        </p:nvSpPr>
        <p:spPr/>
        <p:txBody>
          <a:bodyPr/>
          <a:lstStyle/>
          <a:p>
            <a:fld id="{4FAB73BC-B049-4115-A692-8D63A059BFB8}" type="slidenum">
              <a:rPr lang="en-US" smtClean="0"/>
              <a:pPr/>
              <a:t>42</a:t>
            </a:fld>
            <a:endParaRPr lang="en-US" dirty="0"/>
          </a:p>
        </p:txBody>
      </p:sp>
    </p:spTree>
    <p:extLst>
      <p:ext uri="{BB962C8B-B14F-4D97-AF65-F5344CB8AC3E}">
        <p14:creationId xmlns:p14="http://schemas.microsoft.com/office/powerpoint/2010/main" val="1664683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3716-B953-8F43-BD69-94A2619D9F78}"/>
              </a:ext>
            </a:extLst>
          </p:cNvPr>
          <p:cNvSpPr>
            <a:spLocks noGrp="1"/>
          </p:cNvSpPr>
          <p:nvPr>
            <p:ph type="title"/>
          </p:nvPr>
        </p:nvSpPr>
        <p:spPr/>
        <p:txBody>
          <a:bodyPr>
            <a:normAutofit fontScale="90000"/>
          </a:bodyPr>
          <a:lstStyle/>
          <a:p>
            <a:r>
              <a:rPr lang="en-US" dirty="0"/>
              <a:t>Functional addressing of facilities was rarely recorded</a:t>
            </a:r>
            <a:br>
              <a:rPr lang="en-US" dirty="0"/>
            </a:br>
            <a:endParaRPr lang="en-US" dirty="0"/>
          </a:p>
        </p:txBody>
      </p:sp>
      <p:pic>
        <p:nvPicPr>
          <p:cNvPr id="7" name="Content Placeholder 6">
            <a:extLst>
              <a:ext uri="{FF2B5EF4-FFF2-40B4-BE49-F238E27FC236}">
                <a16:creationId xmlns:a16="http://schemas.microsoft.com/office/drawing/2014/main" id="{690C261B-602F-4B4A-8FDE-F893641255C5}"/>
              </a:ext>
            </a:extLst>
          </p:cNvPr>
          <p:cNvPicPr>
            <a:picLocks noGrp="1" noChangeAspect="1"/>
          </p:cNvPicPr>
          <p:nvPr>
            <p:ph idx="1"/>
          </p:nvPr>
        </p:nvPicPr>
        <p:blipFill>
          <a:blip r:embed="rId3"/>
          <a:stretch>
            <a:fillRect/>
          </a:stretch>
        </p:blipFill>
        <p:spPr>
          <a:xfrm>
            <a:off x="4793921" y="258763"/>
            <a:ext cx="6591958" cy="5921375"/>
          </a:xfrm>
        </p:spPr>
      </p:pic>
      <p:sp>
        <p:nvSpPr>
          <p:cNvPr id="4" name="Text Placeholder 3">
            <a:extLst>
              <a:ext uri="{FF2B5EF4-FFF2-40B4-BE49-F238E27FC236}">
                <a16:creationId xmlns:a16="http://schemas.microsoft.com/office/drawing/2014/main" id="{100F30A0-CD39-DE4E-BDA1-933D71A467BB}"/>
              </a:ext>
            </a:extLst>
          </p:cNvPr>
          <p:cNvSpPr>
            <a:spLocks noGrp="1"/>
          </p:cNvSpPr>
          <p:nvPr>
            <p:ph type="body" sz="half" idx="2"/>
          </p:nvPr>
        </p:nvSpPr>
        <p:spPr>
          <a:xfrm>
            <a:off x="457200" y="2419815"/>
            <a:ext cx="3200400" cy="3885389"/>
          </a:xfrm>
        </p:spPr>
        <p:txBody>
          <a:bodyPr>
            <a:normAutofit fontScale="92500" lnSpcReduction="10000"/>
          </a:bodyPr>
          <a:lstStyle/>
          <a:p>
            <a:r>
              <a:rPr lang="en-US" dirty="0"/>
              <a:t>Remember that for us to say anything with SPs, the SPs must successfully visit specifically sampled providers and locations, with addresses that are given by us</a:t>
            </a:r>
          </a:p>
          <a:p>
            <a:r>
              <a:rPr lang="en-US" dirty="0"/>
              <a:t>Round 1 of Patna SPs was halted in field because the provided addresses were unusable for survey work</a:t>
            </a:r>
          </a:p>
          <a:p>
            <a:r>
              <a:rPr lang="en-US" dirty="0"/>
              <a:t>This was remedied in the field by a comprehensive remapping of formal providers by WHP with the support of the Qutub team, but not extended to other databases</a:t>
            </a:r>
          </a:p>
        </p:txBody>
      </p:sp>
      <p:sp>
        <p:nvSpPr>
          <p:cNvPr id="5" name="Date Placeholder 4">
            <a:extLst>
              <a:ext uri="{FF2B5EF4-FFF2-40B4-BE49-F238E27FC236}">
                <a16:creationId xmlns:a16="http://schemas.microsoft.com/office/drawing/2014/main" id="{F2F509C8-02BD-414F-AE24-0E4A5B7DB5D7}"/>
              </a:ext>
            </a:extLst>
          </p:cNvPr>
          <p:cNvSpPr>
            <a:spLocks noGrp="1"/>
          </p:cNvSpPr>
          <p:nvPr>
            <p:ph type="dt" sz="half" idx="10"/>
          </p:nvPr>
        </p:nvSpPr>
        <p:spPr/>
        <p:txBody>
          <a:bodyPr/>
          <a:lstStyle/>
          <a:p>
            <a:r>
              <a:rPr lang="en-US"/>
              <a:t>3 Nov 2019</a:t>
            </a:r>
            <a:endParaRPr lang="en-US" dirty="0"/>
          </a:p>
        </p:txBody>
      </p:sp>
      <p:sp>
        <p:nvSpPr>
          <p:cNvPr id="3" name="Footer Placeholder 2">
            <a:extLst>
              <a:ext uri="{FF2B5EF4-FFF2-40B4-BE49-F238E27FC236}">
                <a16:creationId xmlns:a16="http://schemas.microsoft.com/office/drawing/2014/main" id="{572F9E6C-071C-BB45-96E3-806940B64AAD}"/>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D7930A49-C417-E946-8278-0C40DA707442}"/>
              </a:ext>
            </a:extLst>
          </p:cNvPr>
          <p:cNvSpPr>
            <a:spLocks noGrp="1"/>
          </p:cNvSpPr>
          <p:nvPr>
            <p:ph type="sldNum" sz="quarter" idx="12"/>
          </p:nvPr>
        </p:nvSpPr>
        <p:spPr/>
        <p:txBody>
          <a:bodyPr/>
          <a:lstStyle/>
          <a:p>
            <a:fld id="{4FAB73BC-B049-4115-A692-8D63A059BFB8}" type="slidenum">
              <a:rPr lang="en-US" smtClean="0"/>
              <a:pPr/>
              <a:t>43</a:t>
            </a:fld>
            <a:endParaRPr lang="en-US" dirty="0"/>
          </a:p>
        </p:txBody>
      </p:sp>
    </p:spTree>
    <p:extLst>
      <p:ext uri="{BB962C8B-B14F-4D97-AF65-F5344CB8AC3E}">
        <p14:creationId xmlns:p14="http://schemas.microsoft.com/office/powerpoint/2010/main" val="1415839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8D7EB-9ED3-E442-A4A6-B2CEA963EDA3}"/>
              </a:ext>
            </a:extLst>
          </p:cNvPr>
          <p:cNvSpPr>
            <a:spLocks noGrp="1"/>
          </p:cNvSpPr>
          <p:nvPr>
            <p:ph type="title"/>
          </p:nvPr>
        </p:nvSpPr>
        <p:spPr/>
        <p:txBody>
          <a:bodyPr>
            <a:normAutofit fontScale="90000"/>
          </a:bodyPr>
          <a:lstStyle/>
          <a:p>
            <a:r>
              <a:rPr lang="en-US" dirty="0"/>
              <a:t>Follow-up of patient pathways was rarely possible</a:t>
            </a:r>
            <a:br>
              <a:rPr lang="en-US" dirty="0"/>
            </a:br>
            <a:endParaRPr lang="en-US" dirty="0"/>
          </a:p>
        </p:txBody>
      </p:sp>
      <p:pic>
        <p:nvPicPr>
          <p:cNvPr id="7" name="Content Placeholder 6">
            <a:extLst>
              <a:ext uri="{FF2B5EF4-FFF2-40B4-BE49-F238E27FC236}">
                <a16:creationId xmlns:a16="http://schemas.microsoft.com/office/drawing/2014/main" id="{041C7D31-9113-A244-B987-C31E1C19DCF2}"/>
              </a:ext>
            </a:extLst>
          </p:cNvPr>
          <p:cNvPicPr>
            <a:picLocks noGrp="1" noChangeAspect="1"/>
          </p:cNvPicPr>
          <p:nvPr>
            <p:ph idx="1"/>
          </p:nvPr>
        </p:nvPicPr>
        <p:blipFill>
          <a:blip r:embed="rId3"/>
          <a:stretch>
            <a:fillRect/>
          </a:stretch>
        </p:blipFill>
        <p:spPr>
          <a:xfrm>
            <a:off x="5257800" y="398215"/>
            <a:ext cx="6477000" cy="5118100"/>
          </a:xfrm>
        </p:spPr>
      </p:pic>
      <p:sp>
        <p:nvSpPr>
          <p:cNvPr id="4" name="Text Placeholder 3">
            <a:extLst>
              <a:ext uri="{FF2B5EF4-FFF2-40B4-BE49-F238E27FC236}">
                <a16:creationId xmlns:a16="http://schemas.microsoft.com/office/drawing/2014/main" id="{26DE9B8D-CEC9-F945-8CF6-793E28CE223E}"/>
              </a:ext>
            </a:extLst>
          </p:cNvPr>
          <p:cNvSpPr>
            <a:spLocks noGrp="1"/>
          </p:cNvSpPr>
          <p:nvPr>
            <p:ph type="body" sz="half" idx="2"/>
          </p:nvPr>
        </p:nvSpPr>
        <p:spPr>
          <a:xfrm>
            <a:off x="457200" y="2364059"/>
            <a:ext cx="3200400" cy="3941145"/>
          </a:xfrm>
        </p:spPr>
        <p:txBody>
          <a:bodyPr/>
          <a:lstStyle/>
          <a:p>
            <a:r>
              <a:rPr lang="en-US" dirty="0"/>
              <a:t>Patient databases similar: took multiple formats, many duplicate names, IDs changed with technical changes in program</a:t>
            </a:r>
          </a:p>
          <a:p>
            <a:r>
              <a:rPr lang="en-US" dirty="0"/>
              <a:t>Patients could rarely be traced on referral or throughout the treatment process in the data</a:t>
            </a:r>
          </a:p>
        </p:txBody>
      </p:sp>
      <p:sp>
        <p:nvSpPr>
          <p:cNvPr id="5" name="Date Placeholder 4">
            <a:extLst>
              <a:ext uri="{FF2B5EF4-FFF2-40B4-BE49-F238E27FC236}">
                <a16:creationId xmlns:a16="http://schemas.microsoft.com/office/drawing/2014/main" id="{33310E11-2276-A34A-B07E-E1CFACBB269D}"/>
              </a:ext>
            </a:extLst>
          </p:cNvPr>
          <p:cNvSpPr>
            <a:spLocks noGrp="1"/>
          </p:cNvSpPr>
          <p:nvPr>
            <p:ph type="dt" sz="half" idx="10"/>
          </p:nvPr>
        </p:nvSpPr>
        <p:spPr/>
        <p:txBody>
          <a:bodyPr/>
          <a:lstStyle/>
          <a:p>
            <a:r>
              <a:rPr lang="en-US" dirty="0"/>
              <a:t>3 Nov 2019</a:t>
            </a:r>
          </a:p>
        </p:txBody>
      </p:sp>
      <p:sp>
        <p:nvSpPr>
          <p:cNvPr id="3" name="Footer Placeholder 2">
            <a:extLst>
              <a:ext uri="{FF2B5EF4-FFF2-40B4-BE49-F238E27FC236}">
                <a16:creationId xmlns:a16="http://schemas.microsoft.com/office/drawing/2014/main" id="{D12C01FA-0F2A-964A-A875-59D2FF84702A}"/>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2B5380DC-9A72-2A47-874A-170A93DCAFE8}"/>
              </a:ext>
            </a:extLst>
          </p:cNvPr>
          <p:cNvSpPr>
            <a:spLocks noGrp="1"/>
          </p:cNvSpPr>
          <p:nvPr>
            <p:ph type="sldNum" sz="quarter" idx="12"/>
          </p:nvPr>
        </p:nvSpPr>
        <p:spPr/>
        <p:txBody>
          <a:bodyPr/>
          <a:lstStyle/>
          <a:p>
            <a:fld id="{4FAB73BC-B049-4115-A692-8D63A059BFB8}" type="slidenum">
              <a:rPr lang="en-US" smtClean="0"/>
              <a:pPr/>
              <a:t>44</a:t>
            </a:fld>
            <a:endParaRPr lang="en-US" dirty="0"/>
          </a:p>
        </p:txBody>
      </p:sp>
      <p:pic>
        <p:nvPicPr>
          <p:cNvPr id="9" name="Picture 8">
            <a:extLst>
              <a:ext uri="{FF2B5EF4-FFF2-40B4-BE49-F238E27FC236}">
                <a16:creationId xmlns:a16="http://schemas.microsoft.com/office/drawing/2014/main" id="{0E4E4F90-0F3B-B745-9F5B-82C743C40EA0}"/>
              </a:ext>
            </a:extLst>
          </p:cNvPr>
          <p:cNvPicPr>
            <a:picLocks noChangeAspect="1"/>
          </p:cNvPicPr>
          <p:nvPr/>
        </p:nvPicPr>
        <p:blipFill>
          <a:blip r:embed="rId4"/>
          <a:stretch>
            <a:fillRect/>
          </a:stretch>
        </p:blipFill>
        <p:spPr>
          <a:xfrm>
            <a:off x="4619260" y="869950"/>
            <a:ext cx="4107949" cy="5118100"/>
          </a:xfrm>
          <a:prstGeom prst="rect">
            <a:avLst/>
          </a:prstGeom>
        </p:spPr>
      </p:pic>
    </p:spTree>
    <p:extLst>
      <p:ext uri="{BB962C8B-B14F-4D97-AF65-F5344CB8AC3E}">
        <p14:creationId xmlns:p14="http://schemas.microsoft.com/office/powerpoint/2010/main" val="27488300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DC706B1-20B8-2748-A819-08DD44F30B98}"/>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6020790" y="246888"/>
            <a:ext cx="4126052" cy="5921375"/>
          </a:xfrm>
          <a:prstGeom prst="rect">
            <a:avLst/>
          </a:prstGeom>
        </p:spPr>
      </p:pic>
      <p:sp>
        <p:nvSpPr>
          <p:cNvPr id="2" name="Title 1">
            <a:extLst>
              <a:ext uri="{FF2B5EF4-FFF2-40B4-BE49-F238E27FC236}">
                <a16:creationId xmlns:a16="http://schemas.microsoft.com/office/drawing/2014/main" id="{494CAAB8-FB03-2542-8CD9-CE1DB350920C}"/>
              </a:ext>
            </a:extLst>
          </p:cNvPr>
          <p:cNvSpPr>
            <a:spLocks noGrp="1"/>
          </p:cNvSpPr>
          <p:nvPr>
            <p:ph type="title"/>
          </p:nvPr>
        </p:nvSpPr>
        <p:spPr/>
        <p:txBody>
          <a:bodyPr>
            <a:noAutofit/>
          </a:bodyPr>
          <a:lstStyle/>
          <a:p>
            <a:r>
              <a:rPr lang="en-US" sz="3200" dirty="0"/>
              <a:t>These still remain unstandardized</a:t>
            </a:r>
          </a:p>
        </p:txBody>
      </p:sp>
      <p:sp>
        <p:nvSpPr>
          <p:cNvPr id="7" name="Text Placeholder 6">
            <a:extLst>
              <a:ext uri="{FF2B5EF4-FFF2-40B4-BE49-F238E27FC236}">
                <a16:creationId xmlns:a16="http://schemas.microsoft.com/office/drawing/2014/main" id="{C067C47F-2D4A-614C-AA1A-C75F4F5F03BF}"/>
              </a:ext>
            </a:extLst>
          </p:cNvPr>
          <p:cNvSpPr>
            <a:spLocks noGrp="1"/>
          </p:cNvSpPr>
          <p:nvPr>
            <p:ph type="body" sz="half" idx="2"/>
          </p:nvPr>
        </p:nvSpPr>
        <p:spPr/>
        <p:txBody>
          <a:bodyPr/>
          <a:lstStyle/>
          <a:p>
            <a:r>
              <a:rPr lang="en-US" dirty="0"/>
              <a:t>The process was very manual and different each time, and this continues to be the case in the PPSA records</a:t>
            </a:r>
          </a:p>
          <a:p>
            <a:r>
              <a:rPr lang="en-US" dirty="0"/>
              <a:t>For example, we can identify 578 formal providers who are networked in one of the programs, but then when we ask who is active, we have two conflicting answers in the same database</a:t>
            </a:r>
          </a:p>
          <a:p>
            <a:endParaRPr lang="en-US" dirty="0"/>
          </a:p>
        </p:txBody>
      </p:sp>
      <p:sp>
        <p:nvSpPr>
          <p:cNvPr id="4" name="Date Placeholder 3">
            <a:extLst>
              <a:ext uri="{FF2B5EF4-FFF2-40B4-BE49-F238E27FC236}">
                <a16:creationId xmlns:a16="http://schemas.microsoft.com/office/drawing/2014/main" id="{85381CB6-C965-5747-9D6E-F7CFC1B3BA1F}"/>
              </a:ext>
            </a:extLst>
          </p:cNvPr>
          <p:cNvSpPr>
            <a:spLocks noGrp="1"/>
          </p:cNvSpPr>
          <p:nvPr>
            <p:ph type="dt" sz="half" idx="10"/>
          </p:nvPr>
        </p:nvSpPr>
        <p:spPr/>
        <p:txBody>
          <a:bodyPr/>
          <a:lstStyle/>
          <a:p>
            <a:r>
              <a:rPr lang="en-US"/>
              <a:t>3 Nov 2019</a:t>
            </a:r>
          </a:p>
        </p:txBody>
      </p:sp>
      <p:sp>
        <p:nvSpPr>
          <p:cNvPr id="5" name="Footer Placeholder 4">
            <a:extLst>
              <a:ext uri="{FF2B5EF4-FFF2-40B4-BE49-F238E27FC236}">
                <a16:creationId xmlns:a16="http://schemas.microsoft.com/office/drawing/2014/main" id="{6E6D0811-4713-1D4C-B7BE-1369B083D48E}"/>
              </a:ext>
            </a:extLst>
          </p:cNvPr>
          <p:cNvSpPr>
            <a:spLocks noGrp="1"/>
          </p:cNvSpPr>
          <p:nvPr>
            <p:ph type="ftr" sz="quarter" idx="11"/>
          </p:nvPr>
        </p:nvSpPr>
        <p:spPr/>
        <p:txBody>
          <a:bodyPr/>
          <a:lstStyle/>
          <a:p>
            <a:r>
              <a:rPr lang="en-US"/>
              <a:t>www.qutubproject.org</a:t>
            </a:r>
          </a:p>
        </p:txBody>
      </p:sp>
      <p:sp>
        <p:nvSpPr>
          <p:cNvPr id="6" name="Slide Number Placeholder 5">
            <a:extLst>
              <a:ext uri="{FF2B5EF4-FFF2-40B4-BE49-F238E27FC236}">
                <a16:creationId xmlns:a16="http://schemas.microsoft.com/office/drawing/2014/main" id="{E1EC035D-36CC-F540-8A22-EA21B1DA880C}"/>
              </a:ext>
            </a:extLst>
          </p:cNvPr>
          <p:cNvSpPr>
            <a:spLocks noGrp="1"/>
          </p:cNvSpPr>
          <p:nvPr>
            <p:ph type="sldNum" sz="quarter" idx="12"/>
          </p:nvPr>
        </p:nvSpPr>
        <p:spPr/>
        <p:txBody>
          <a:bodyPr/>
          <a:lstStyle/>
          <a:p>
            <a:fld id="{15C1466F-0F8C-CF4F-AED4-B4D4C8E276FC}" type="slidenum">
              <a:rPr lang="en-US" smtClean="0"/>
              <a:t>45</a:t>
            </a:fld>
            <a:endParaRPr lang="en-US"/>
          </a:p>
        </p:txBody>
      </p:sp>
      <p:sp>
        <p:nvSpPr>
          <p:cNvPr id="9" name="Rectangle 8">
            <a:extLst>
              <a:ext uri="{FF2B5EF4-FFF2-40B4-BE49-F238E27FC236}">
                <a16:creationId xmlns:a16="http://schemas.microsoft.com/office/drawing/2014/main" id="{E8BDE13E-4453-3847-B35B-7C5A8C1FB964}"/>
              </a:ext>
            </a:extLst>
          </p:cNvPr>
          <p:cNvSpPr/>
          <p:nvPr/>
        </p:nvSpPr>
        <p:spPr>
          <a:xfrm>
            <a:off x="7203868" y="2035331"/>
            <a:ext cx="2942973" cy="2477292"/>
          </a:xfrm>
          <a:prstGeom prst="rect">
            <a:avLst/>
          </a:prstGeom>
          <a:noFill/>
          <a:ln w="857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489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Recap</a:t>
            </a:r>
            <a:endParaRPr lang="en-US" sz="4000" dirty="0"/>
          </a:p>
        </p:txBody>
      </p:sp>
      <p:sp>
        <p:nvSpPr>
          <p:cNvPr id="3" name="Content Placeholder 2"/>
          <p:cNvSpPr>
            <a:spLocks noGrp="1"/>
          </p:cNvSpPr>
          <p:nvPr>
            <p:ph idx="1"/>
          </p:nvPr>
        </p:nvSpPr>
        <p:spPr>
          <a:xfrm>
            <a:off x="1097280" y="1845734"/>
            <a:ext cx="10058400" cy="4614052"/>
          </a:xfrm>
        </p:spPr>
        <p:txBody>
          <a:bodyPr>
            <a:normAutofit/>
          </a:bodyPr>
          <a:lstStyle/>
          <a:p>
            <a:pPr marL="0" indent="0">
              <a:buNone/>
            </a:pPr>
            <a:r>
              <a:rPr lang="en-US" sz="1600" b="1" dirty="0" err="1"/>
              <a:t>QuTUB</a:t>
            </a:r>
            <a:r>
              <a:rPr lang="en-US" sz="1600" b="1" dirty="0"/>
              <a:t> Project Primary Aim: </a:t>
            </a:r>
            <a:r>
              <a:rPr lang="en-US" sz="1600" dirty="0"/>
              <a:t>To attempt to assess whether PPIA projects improved quality of TB care.</a:t>
            </a:r>
          </a:p>
          <a:p>
            <a:pPr marL="0" indent="0">
              <a:buNone/>
            </a:pPr>
            <a:r>
              <a:rPr lang="en-US" sz="1600" b="1" dirty="0"/>
              <a:t>Main takeaway 1: </a:t>
            </a:r>
            <a:r>
              <a:rPr lang="en-US" sz="1600" dirty="0"/>
              <a:t>We can say the following with confidence:</a:t>
            </a:r>
          </a:p>
          <a:p>
            <a:r>
              <a:rPr lang="en-US" sz="1600" dirty="0"/>
              <a:t>In both cities, the program increased GeneXpert (GX) use among formal providers</a:t>
            </a:r>
          </a:p>
          <a:p>
            <a:r>
              <a:rPr lang="en-US" sz="1600" dirty="0"/>
              <a:t>In both cities, the program never has an impact on use of unnecessary medicines or other services</a:t>
            </a:r>
          </a:p>
          <a:p>
            <a:r>
              <a:rPr lang="en-US" sz="1600" dirty="0"/>
              <a:t>In Mumbai, the learning about GX due to program involvement improves GX use, </a:t>
            </a:r>
            <a:br>
              <a:rPr lang="en-US" sz="1600" dirty="0"/>
            </a:br>
            <a:r>
              <a:rPr lang="en-US" sz="1600" dirty="0"/>
              <a:t>but once providers have learned, convenience services from the program do not matter for doctors</a:t>
            </a:r>
          </a:p>
          <a:p>
            <a:r>
              <a:rPr lang="en-US" sz="1600" dirty="0"/>
              <a:t>In Mumbai, the program did not have any effect on AYUSH providers</a:t>
            </a:r>
          </a:p>
          <a:p>
            <a:pPr marL="0" indent="0">
              <a:buNone/>
            </a:pPr>
            <a:r>
              <a:rPr lang="en-US" sz="1600" b="1" dirty="0"/>
              <a:t>Main takeaway 2: </a:t>
            </a:r>
            <a:r>
              <a:rPr lang="en-US" sz="1600" dirty="0"/>
              <a:t>Despite the largest and most comprehensive SP study ever – ground complications, intervention design, and </a:t>
            </a:r>
            <a:r>
              <a:rPr lang="en-US" sz="1600" u="sng" dirty="0"/>
              <a:t>poor data management strategies</a:t>
            </a:r>
            <a:r>
              <a:rPr lang="en-US" sz="1600" dirty="0"/>
              <a:t> limit our ability to draw definitive conclusions.</a:t>
            </a:r>
          </a:p>
          <a:p>
            <a:pPr marL="0" indent="0">
              <a:buNone/>
            </a:pPr>
            <a:r>
              <a:rPr lang="en-US" sz="1600" b="1" dirty="0"/>
              <a:t>Main takeaway 3: </a:t>
            </a:r>
            <a:r>
              <a:rPr lang="en-US" sz="1600" dirty="0"/>
              <a:t>The parameters that we are seeking to identify are also key inputs into any modelling exercise. Given the problems in #1, they cannot be clearly pinpointed right now. If we are to say something more definitive in the future, we need to learn from this attempt and make several changes that we discuss.</a:t>
            </a:r>
            <a:endParaRPr lang="en-US" sz="1600" b="1" dirty="0"/>
          </a:p>
        </p:txBody>
      </p:sp>
      <p:sp>
        <p:nvSpPr>
          <p:cNvPr id="4" name="Date Placeholder 3"/>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7D0C271B-5CEC-8F41-B10D-17A007D17EA6}"/>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CF1091AD-1723-6441-922D-EA5C53FF2DD3}"/>
              </a:ext>
            </a:extLst>
          </p:cNvPr>
          <p:cNvSpPr>
            <a:spLocks noGrp="1"/>
          </p:cNvSpPr>
          <p:nvPr>
            <p:ph type="sldNum" sz="quarter" idx="12"/>
          </p:nvPr>
        </p:nvSpPr>
        <p:spPr/>
        <p:txBody>
          <a:bodyPr/>
          <a:lstStyle/>
          <a:p>
            <a:fld id="{6113E31D-E2AB-40D1-8B51-AFA5AFEF393A}" type="slidenum">
              <a:rPr lang="en-US" smtClean="0"/>
              <a:t>46</a:t>
            </a:fld>
            <a:endParaRPr lang="en-US" dirty="0"/>
          </a:p>
        </p:txBody>
      </p:sp>
    </p:spTree>
    <p:extLst>
      <p:ext uri="{BB962C8B-B14F-4D97-AF65-F5344CB8AC3E}">
        <p14:creationId xmlns:p14="http://schemas.microsoft.com/office/powerpoint/2010/main" val="2181602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2872" y="1737360"/>
            <a:ext cx="10367404" cy="4411192"/>
          </a:xfrm>
          <a:prstGeom prst="rect">
            <a:avLst/>
          </a:prstGeom>
          <a:solidFill>
            <a:schemeClr val="bg1"/>
          </a:solidFill>
          <a:ln w="3175" cap="sq">
            <a:solidFill>
              <a:srgbClr val="000000"/>
            </a:solidFill>
            <a:miter lim="800000"/>
          </a:ln>
          <a:effectLst>
            <a:outerShdw blurRad="57150" dist="508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a:xfrm>
            <a:off x="1097280" y="1845734"/>
            <a:ext cx="10058400" cy="4302818"/>
          </a:xfrm>
        </p:spPr>
        <p:txBody>
          <a:bodyPr numCol="3">
            <a:normAutofit/>
          </a:bodyPr>
          <a:lstStyle/>
          <a:p>
            <a:pPr marL="0" indent="0">
              <a:buNone/>
            </a:pPr>
            <a:r>
              <a:rPr lang="en-US" b="1" dirty="0"/>
              <a:t>QuTUB and ISERDD:</a:t>
            </a:r>
          </a:p>
          <a:p>
            <a:pPr marL="0" indent="0">
              <a:buNone/>
            </a:pPr>
            <a:r>
              <a:rPr lang="en-US" sz="1800" dirty="0"/>
              <a:t>Jishnu Das</a:t>
            </a:r>
          </a:p>
          <a:p>
            <a:pPr marL="0" indent="0">
              <a:buNone/>
            </a:pPr>
            <a:r>
              <a:rPr lang="en-US" sz="1800" dirty="0" err="1"/>
              <a:t>Madhukar</a:t>
            </a:r>
            <a:r>
              <a:rPr lang="en-US" sz="1800" dirty="0"/>
              <a:t> </a:t>
            </a:r>
            <a:r>
              <a:rPr lang="en-US" sz="1800" dirty="0" err="1"/>
              <a:t>Pai</a:t>
            </a:r>
            <a:endParaRPr lang="en-US" sz="1800" dirty="0"/>
          </a:p>
          <a:p>
            <a:pPr marL="0" indent="0">
              <a:buNone/>
            </a:pPr>
            <a:r>
              <a:rPr lang="en-US" sz="1800" dirty="0"/>
              <a:t>Ada Kwan </a:t>
            </a:r>
          </a:p>
          <a:p>
            <a:pPr marL="0" indent="0">
              <a:buNone/>
            </a:pPr>
            <a:r>
              <a:rPr lang="en-US" sz="1800" dirty="0"/>
              <a:t>Ben Daniels</a:t>
            </a:r>
          </a:p>
          <a:p>
            <a:pPr marL="0" indent="0">
              <a:buNone/>
            </a:pPr>
            <a:r>
              <a:rPr lang="en-US" sz="1800" dirty="0" err="1"/>
              <a:t>Veena</a:t>
            </a:r>
            <a:r>
              <a:rPr lang="en-US" sz="1800" dirty="0"/>
              <a:t> Das </a:t>
            </a:r>
          </a:p>
          <a:p>
            <a:pPr marL="0" indent="0">
              <a:buNone/>
            </a:pPr>
            <a:r>
              <a:rPr lang="en-US" sz="1800" dirty="0" err="1"/>
              <a:t>Ranen</a:t>
            </a:r>
            <a:r>
              <a:rPr lang="en-US" sz="1800" dirty="0"/>
              <a:t> Das </a:t>
            </a:r>
          </a:p>
          <a:p>
            <a:pPr marL="0" indent="0">
              <a:buNone/>
            </a:pPr>
            <a:r>
              <a:rPr lang="en-US" sz="1800" dirty="0"/>
              <a:t>ISERDD</a:t>
            </a:r>
          </a:p>
          <a:p>
            <a:pPr marL="0" indent="0">
              <a:buNone/>
            </a:pPr>
            <a:r>
              <a:rPr lang="en-US" sz="1800" dirty="0" err="1"/>
              <a:t>Srinath</a:t>
            </a:r>
            <a:r>
              <a:rPr lang="en-US" sz="1800" dirty="0"/>
              <a:t> </a:t>
            </a:r>
            <a:r>
              <a:rPr lang="en-US" sz="1800" dirty="0" err="1"/>
              <a:t>Satyanarayana</a:t>
            </a:r>
            <a:endParaRPr lang="en-US" sz="1800" dirty="0"/>
          </a:p>
          <a:p>
            <a:pPr marL="0" indent="0">
              <a:buNone/>
            </a:pPr>
            <a:r>
              <a:rPr lang="en-US" sz="1800" dirty="0" err="1"/>
              <a:t>Ramnath</a:t>
            </a:r>
            <a:r>
              <a:rPr lang="en-US" sz="1800" dirty="0"/>
              <a:t> </a:t>
            </a:r>
            <a:r>
              <a:rPr lang="en-US" sz="1800" dirty="0" err="1"/>
              <a:t>Subbaraman</a:t>
            </a:r>
            <a:r>
              <a:rPr lang="en-US" sz="1800" dirty="0"/>
              <a:t> </a:t>
            </a:r>
          </a:p>
          <a:p>
            <a:pPr marL="0" indent="0">
              <a:buNone/>
            </a:pPr>
            <a:endParaRPr lang="en-US" sz="1800" dirty="0"/>
          </a:p>
          <a:p>
            <a:pPr marL="0" indent="0">
              <a:buNone/>
            </a:pPr>
            <a:r>
              <a:rPr lang="en-US" sz="1800" dirty="0"/>
              <a:t>Vaibhav Saria </a:t>
            </a:r>
          </a:p>
          <a:p>
            <a:pPr marL="0" indent="0">
              <a:buNone/>
            </a:pPr>
            <a:r>
              <a:rPr lang="en-US" sz="1800" dirty="0"/>
              <a:t>Andrew McDowell</a:t>
            </a:r>
          </a:p>
          <a:p>
            <a:pPr marL="0" indent="0">
              <a:buNone/>
            </a:pPr>
            <a:r>
              <a:rPr lang="en-US" sz="1800" dirty="0"/>
              <a:t>Caroline Vadnais </a:t>
            </a:r>
          </a:p>
          <a:p>
            <a:pPr marL="0" indent="0">
              <a:buNone/>
            </a:pPr>
            <a:r>
              <a:rPr lang="en-US" sz="1800" dirty="0"/>
              <a:t>Sofi Bergkvist &amp; </a:t>
            </a:r>
            <a:br>
              <a:rPr lang="en-US" sz="1800" dirty="0"/>
            </a:br>
            <a:r>
              <a:rPr lang="en-US" sz="1800" dirty="0"/>
              <a:t>ACCESS   Health International </a:t>
            </a:r>
          </a:p>
          <a:p>
            <a:pPr marL="0" indent="0">
              <a:buNone/>
            </a:pPr>
            <a:r>
              <a:rPr lang="en-US" sz="1800" dirty="0"/>
              <a:t>Pratyaksh Interactive Solutions Pvt. Ltd.</a:t>
            </a:r>
          </a:p>
          <a:p>
            <a:pPr marL="0" indent="0">
              <a:buNone/>
            </a:pPr>
            <a:endParaRPr lang="en-US" dirty="0"/>
          </a:p>
          <a:p>
            <a:pPr marL="0" indent="0">
              <a:buNone/>
            </a:pPr>
            <a:endParaRPr lang="en-US" dirty="0"/>
          </a:p>
          <a:p>
            <a:pPr marL="0" indent="0">
              <a:buNone/>
            </a:pPr>
            <a:endParaRPr lang="en-US" b="1" dirty="0"/>
          </a:p>
          <a:p>
            <a:pPr marL="0" indent="0">
              <a:buNone/>
            </a:pPr>
            <a:r>
              <a:rPr lang="en-US" b="1" dirty="0"/>
              <a:t>Others:</a:t>
            </a:r>
          </a:p>
          <a:p>
            <a:pPr marL="0" indent="0">
              <a:buNone/>
            </a:pPr>
            <a:r>
              <a:rPr lang="en-US" dirty="0"/>
              <a:t>PATH team</a:t>
            </a:r>
          </a:p>
          <a:p>
            <a:pPr marL="0" indent="0">
              <a:buNone/>
            </a:pPr>
            <a:r>
              <a:rPr lang="en-US" dirty="0"/>
              <a:t>WHP team </a:t>
            </a:r>
          </a:p>
          <a:p>
            <a:pPr marL="0" indent="0">
              <a:buNone/>
            </a:pPr>
            <a:r>
              <a:rPr lang="en-US" dirty="0"/>
              <a:t>Technical Advisory Group </a:t>
            </a:r>
          </a:p>
          <a:p>
            <a:pPr marL="0" indent="0">
              <a:buNone/>
            </a:pPr>
            <a:r>
              <a:rPr lang="en-US" dirty="0" err="1"/>
              <a:t>Puneet</a:t>
            </a:r>
            <a:r>
              <a:rPr lang="en-US" dirty="0"/>
              <a:t> Dewan </a:t>
            </a:r>
          </a:p>
          <a:p>
            <a:pPr marL="0" indent="0">
              <a:buNone/>
            </a:pPr>
            <a:r>
              <a:rPr lang="en-US" dirty="0"/>
              <a:t>Peter Small</a:t>
            </a:r>
          </a:p>
          <a:p>
            <a:pPr marL="0" indent="0">
              <a:buNone/>
            </a:pPr>
            <a:r>
              <a:rPr lang="en-US" dirty="0"/>
              <a:t>Sameer Kumta &amp; Kayla Laserson</a:t>
            </a:r>
          </a:p>
          <a:p>
            <a:pPr marL="0" indent="0">
              <a:buNone/>
            </a:pPr>
            <a:r>
              <a:rPr lang="en-US" dirty="0"/>
              <a:t>MCGM (Daksha Shah)</a:t>
            </a:r>
          </a:p>
        </p:txBody>
      </p:sp>
      <p:sp>
        <p:nvSpPr>
          <p:cNvPr id="4" name="Date Placeholder 3"/>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0C28D8B6-261A-694D-B327-0F8F47891155}"/>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126D5F88-175B-8440-BFE7-5161413AADF2}"/>
              </a:ext>
            </a:extLst>
          </p:cNvPr>
          <p:cNvSpPr>
            <a:spLocks noGrp="1"/>
          </p:cNvSpPr>
          <p:nvPr>
            <p:ph type="sldNum" sz="quarter" idx="12"/>
          </p:nvPr>
        </p:nvSpPr>
        <p:spPr/>
        <p:txBody>
          <a:bodyPr/>
          <a:lstStyle/>
          <a:p>
            <a:fld id="{6113E31D-E2AB-40D1-8B51-AFA5AFEF393A}" type="slidenum">
              <a:rPr lang="en-US" smtClean="0"/>
              <a:t>47</a:t>
            </a:fld>
            <a:endParaRPr lang="en-US" dirty="0"/>
          </a:p>
        </p:txBody>
      </p:sp>
    </p:spTree>
    <p:extLst>
      <p:ext uri="{BB962C8B-B14F-4D97-AF65-F5344CB8AC3E}">
        <p14:creationId xmlns:p14="http://schemas.microsoft.com/office/powerpoint/2010/main" val="4211205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sz="7000" u="sng" dirty="0"/>
            </a:br>
            <a:br>
              <a:rPr lang="en-US" sz="7000" u="sng" dirty="0"/>
            </a:br>
            <a:r>
              <a:rPr lang="en-US" sz="7000" u="sng" dirty="0"/>
              <a:t>Afternoon Session:</a:t>
            </a:r>
            <a:br>
              <a:rPr lang="en-US" sz="7000" u="sng" dirty="0"/>
            </a:br>
            <a:r>
              <a:rPr lang="en-US" sz="7000" dirty="0"/>
              <a:t>Proposed Next Steps</a:t>
            </a:r>
            <a:br>
              <a:rPr lang="en-US" sz="7000" dirty="0"/>
            </a:br>
            <a:r>
              <a:rPr lang="en-US" sz="4400" dirty="0"/>
              <a:t> </a:t>
            </a:r>
            <a:br>
              <a:rPr lang="en-US" sz="7000" dirty="0"/>
            </a:br>
            <a:r>
              <a:rPr lang="en-US" sz="7200" b="1" dirty="0"/>
              <a:t>Lessons for monitoring and evaluation</a:t>
            </a:r>
            <a:endParaRPr lang="en-US" sz="7000" dirty="0"/>
          </a:p>
        </p:txBody>
      </p:sp>
      <p:sp>
        <p:nvSpPr>
          <p:cNvPr id="7" name="Subtitle 6"/>
          <p:cNvSpPr>
            <a:spLocks noGrp="1"/>
          </p:cNvSpPr>
          <p:nvPr>
            <p:ph type="subTitle" idx="1"/>
          </p:nvPr>
        </p:nvSpPr>
        <p:spPr/>
        <p:txBody>
          <a:bodyPr>
            <a:normAutofit/>
          </a:bodyPr>
          <a:lstStyle/>
          <a:p>
            <a:pPr algn="ctr"/>
            <a:r>
              <a:rPr lang="en-US" sz="2800" dirty="0"/>
              <a:t>Field Notes from The </a:t>
            </a:r>
            <a:r>
              <a:rPr lang="en-US" sz="2800" dirty="0" err="1"/>
              <a:t>qutub</a:t>
            </a:r>
            <a:r>
              <a:rPr lang="en-US" sz="2800" dirty="0"/>
              <a:t> </a:t>
            </a:r>
            <a:r>
              <a:rPr lang="en-US" sz="2800"/>
              <a:t>project’s Research </a:t>
            </a:r>
            <a:r>
              <a:rPr lang="en-US" sz="2800" dirty="0"/>
              <a:t>Project </a:t>
            </a:r>
            <a:r>
              <a:rPr lang="en-US" sz="2800"/>
              <a:t>and products</a:t>
            </a:r>
            <a:endParaRPr lang="en-US" sz="2800" dirty="0"/>
          </a:p>
        </p:txBody>
      </p:sp>
      <p:sp>
        <p:nvSpPr>
          <p:cNvPr id="3" name="Date Placeholder 2"/>
          <p:cNvSpPr>
            <a:spLocks noGrp="1"/>
          </p:cNvSpPr>
          <p:nvPr>
            <p:ph type="dt" sz="half" idx="10"/>
          </p:nvPr>
        </p:nvSpPr>
        <p:spPr/>
        <p:txBody>
          <a:bodyPr/>
          <a:lstStyle/>
          <a:p>
            <a:r>
              <a:rPr lang="en-US"/>
              <a:t>3 Nov 2019</a:t>
            </a:r>
            <a:endParaRPr lang="en-US" dirty="0"/>
          </a:p>
        </p:txBody>
      </p:sp>
      <p:sp>
        <p:nvSpPr>
          <p:cNvPr id="4" name="Footer Placeholder 3">
            <a:extLst>
              <a:ext uri="{FF2B5EF4-FFF2-40B4-BE49-F238E27FC236}">
                <a16:creationId xmlns:a16="http://schemas.microsoft.com/office/drawing/2014/main" id="{1F45B6CF-387D-324F-8842-2837EC2B964F}"/>
              </a:ext>
            </a:extLst>
          </p:cNvPr>
          <p:cNvSpPr>
            <a:spLocks noGrp="1"/>
          </p:cNvSpPr>
          <p:nvPr>
            <p:ph type="ftr" sz="quarter" idx="11"/>
          </p:nvPr>
        </p:nvSpPr>
        <p:spPr/>
        <p:txBody>
          <a:bodyPr/>
          <a:lstStyle/>
          <a:p>
            <a:r>
              <a:rPr lang="en-US"/>
              <a:t>www.qutubproject.org</a:t>
            </a:r>
            <a:endParaRPr lang="en-US" dirty="0"/>
          </a:p>
        </p:txBody>
      </p:sp>
      <p:sp>
        <p:nvSpPr>
          <p:cNvPr id="5" name="Slide Number Placeholder 4">
            <a:extLst>
              <a:ext uri="{FF2B5EF4-FFF2-40B4-BE49-F238E27FC236}">
                <a16:creationId xmlns:a16="http://schemas.microsoft.com/office/drawing/2014/main" id="{9F36BAD8-05DF-A141-85E8-5E3A3F415B80}"/>
              </a:ext>
            </a:extLst>
          </p:cNvPr>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3808262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4D30-EA63-1D48-937D-B2D8D070E5A3}"/>
              </a:ext>
            </a:extLst>
          </p:cNvPr>
          <p:cNvSpPr>
            <a:spLocks noGrp="1"/>
          </p:cNvSpPr>
          <p:nvPr>
            <p:ph type="title"/>
          </p:nvPr>
        </p:nvSpPr>
        <p:spPr/>
        <p:txBody>
          <a:bodyPr/>
          <a:lstStyle/>
          <a:p>
            <a:r>
              <a:rPr lang="en-US" dirty="0"/>
              <a:t>Current state of play</a:t>
            </a:r>
          </a:p>
        </p:txBody>
      </p:sp>
      <p:sp>
        <p:nvSpPr>
          <p:cNvPr id="3" name="Content Placeholder 2">
            <a:extLst>
              <a:ext uri="{FF2B5EF4-FFF2-40B4-BE49-F238E27FC236}">
                <a16:creationId xmlns:a16="http://schemas.microsoft.com/office/drawing/2014/main" id="{C0E44ED4-D9F0-3D43-886C-6AD82204A8D4}"/>
              </a:ext>
            </a:extLst>
          </p:cNvPr>
          <p:cNvSpPr>
            <a:spLocks noGrp="1"/>
          </p:cNvSpPr>
          <p:nvPr>
            <p:ph idx="1"/>
          </p:nvPr>
        </p:nvSpPr>
        <p:spPr/>
        <p:txBody>
          <a:bodyPr>
            <a:normAutofit/>
          </a:bodyPr>
          <a:lstStyle/>
          <a:p>
            <a:r>
              <a:rPr lang="en-US" dirty="0"/>
              <a:t>Program design, field complications, and field-oriented data management make it challenging and cumbersome to definitively attribute improvements to the program</a:t>
            </a:r>
          </a:p>
          <a:p>
            <a:r>
              <a:rPr lang="en-US" dirty="0"/>
              <a:t>In addition, aspects of the program that are very costly may be the least important (convenience services vs learning effects)</a:t>
            </a:r>
          </a:p>
          <a:p>
            <a:r>
              <a:rPr lang="en-US" dirty="0"/>
              <a:t>The parameters that we are able to causally attribute to the program may be substantially smaller than what are being used for epidemiological modelling</a:t>
            </a:r>
          </a:p>
          <a:p>
            <a:pPr marL="0" indent="0">
              <a:buNone/>
            </a:pPr>
            <a:endParaRPr lang="en-US" dirty="0"/>
          </a:p>
          <a:p>
            <a:pPr marL="0" indent="0">
              <a:buNone/>
            </a:pPr>
            <a:r>
              <a:rPr lang="en-US" dirty="0"/>
              <a:t>An MLE consortium with a central steering group and a range of partners is a great idea – but what can we do better?</a:t>
            </a:r>
          </a:p>
          <a:p>
            <a:pPr marL="0" indent="0">
              <a:buNone/>
            </a:pPr>
            <a:r>
              <a:rPr lang="en-US" dirty="0"/>
              <a:t>We’ve learned a lot about what the gaps in knowledge and measurement are, but building routine data collection at scale that fills these gaps is a big lift.</a:t>
            </a:r>
          </a:p>
        </p:txBody>
      </p:sp>
      <p:sp>
        <p:nvSpPr>
          <p:cNvPr id="4" name="Date Placeholder 3">
            <a:extLst>
              <a:ext uri="{FF2B5EF4-FFF2-40B4-BE49-F238E27FC236}">
                <a16:creationId xmlns:a16="http://schemas.microsoft.com/office/drawing/2014/main" id="{702A0DA7-330E-9641-9F0C-A44DB0DA2742}"/>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2C6843AB-1374-6D48-AFA5-95340FBDF95E}"/>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F8CFF3D9-F1A6-0B4A-9280-738EC06D4464}"/>
              </a:ext>
            </a:extLst>
          </p:cNvPr>
          <p:cNvSpPr>
            <a:spLocks noGrp="1"/>
          </p:cNvSpPr>
          <p:nvPr>
            <p:ph type="sldNum" sz="quarter" idx="12"/>
          </p:nvPr>
        </p:nvSpPr>
        <p:spPr/>
        <p:txBody>
          <a:bodyPr/>
          <a:lstStyle/>
          <a:p>
            <a:fld id="{6113E31D-E2AB-40D1-8B51-AFA5AFEF393A}" type="slidenum">
              <a:rPr lang="en-US" smtClean="0"/>
              <a:t>49</a:t>
            </a:fld>
            <a:endParaRPr lang="en-US" dirty="0"/>
          </a:p>
        </p:txBody>
      </p:sp>
    </p:spTree>
    <p:extLst>
      <p:ext uri="{BB962C8B-B14F-4D97-AF65-F5344CB8AC3E}">
        <p14:creationId xmlns:p14="http://schemas.microsoft.com/office/powerpoint/2010/main" val="2522997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999EF-5A93-0A4D-8C1C-E984797A46FB}"/>
              </a:ext>
            </a:extLst>
          </p:cNvPr>
          <p:cNvSpPr>
            <a:spLocks noGrp="1"/>
          </p:cNvSpPr>
          <p:nvPr>
            <p:ph type="title"/>
          </p:nvPr>
        </p:nvSpPr>
        <p:spPr/>
        <p:txBody>
          <a:bodyPr/>
          <a:lstStyle/>
          <a:p>
            <a:r>
              <a:rPr lang="en-US" dirty="0"/>
              <a:t>TB care across four countries (SP data)</a:t>
            </a:r>
          </a:p>
        </p:txBody>
      </p:sp>
      <p:pic>
        <p:nvPicPr>
          <p:cNvPr id="9" name="Content Placeholder 8">
            <a:extLst>
              <a:ext uri="{FF2B5EF4-FFF2-40B4-BE49-F238E27FC236}">
                <a16:creationId xmlns:a16="http://schemas.microsoft.com/office/drawing/2014/main" id="{537B99E0-486A-E34C-B02C-9E24FA06DA8B}"/>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t="7227"/>
          <a:stretch/>
        </p:blipFill>
        <p:spPr>
          <a:xfrm>
            <a:off x="5255445" y="230907"/>
            <a:ext cx="5885476" cy="5956534"/>
          </a:xfrm>
        </p:spPr>
      </p:pic>
      <p:sp>
        <p:nvSpPr>
          <p:cNvPr id="4" name="Text Placeholder 3">
            <a:extLst>
              <a:ext uri="{FF2B5EF4-FFF2-40B4-BE49-F238E27FC236}">
                <a16:creationId xmlns:a16="http://schemas.microsoft.com/office/drawing/2014/main" id="{87D83A1C-C583-FF4B-B51D-602908407BCD}"/>
              </a:ext>
            </a:extLst>
          </p:cNvPr>
          <p:cNvSpPr>
            <a:spLocks noGrp="1"/>
          </p:cNvSpPr>
          <p:nvPr>
            <p:ph type="body" sz="half" idx="2"/>
          </p:nvPr>
        </p:nvSpPr>
        <p:spPr>
          <a:xfrm>
            <a:off x="457200" y="2381573"/>
            <a:ext cx="3200400" cy="3923631"/>
          </a:xfrm>
        </p:spPr>
        <p:txBody>
          <a:bodyPr/>
          <a:lstStyle/>
          <a:p>
            <a:r>
              <a:rPr lang="en-US" dirty="0"/>
              <a:t>Low use of TB testing in most settings</a:t>
            </a:r>
          </a:p>
          <a:p>
            <a:r>
              <a:rPr lang="en-US" dirty="0"/>
              <a:t>High medication use in most settings</a:t>
            </a:r>
          </a:p>
          <a:p>
            <a:r>
              <a:rPr lang="en-US" dirty="0"/>
              <a:t>Most common TB test is a chest X-ray </a:t>
            </a:r>
          </a:p>
          <a:p>
            <a:r>
              <a:rPr lang="en-US" dirty="0"/>
              <a:t>Some evidence for higher quality in public sector</a:t>
            </a:r>
          </a:p>
        </p:txBody>
      </p:sp>
      <p:sp>
        <p:nvSpPr>
          <p:cNvPr id="5" name="Date Placeholder 4">
            <a:extLst>
              <a:ext uri="{FF2B5EF4-FFF2-40B4-BE49-F238E27FC236}">
                <a16:creationId xmlns:a16="http://schemas.microsoft.com/office/drawing/2014/main" id="{6EDD300F-FDDB-9E4C-8E47-3601B8CA4E7E}"/>
              </a:ext>
            </a:extLst>
          </p:cNvPr>
          <p:cNvSpPr>
            <a:spLocks noGrp="1"/>
          </p:cNvSpPr>
          <p:nvPr>
            <p:ph type="dt" sz="half" idx="10"/>
          </p:nvPr>
        </p:nvSpPr>
        <p:spPr/>
        <p:txBody>
          <a:bodyPr/>
          <a:lstStyle/>
          <a:p>
            <a:r>
              <a:rPr lang="en-US"/>
              <a:t>3 Nov 2019</a:t>
            </a:r>
            <a:endParaRPr lang="en-US" dirty="0"/>
          </a:p>
        </p:txBody>
      </p:sp>
      <p:sp>
        <p:nvSpPr>
          <p:cNvPr id="10" name="Left Brace 9">
            <a:extLst>
              <a:ext uri="{FF2B5EF4-FFF2-40B4-BE49-F238E27FC236}">
                <a16:creationId xmlns:a16="http://schemas.microsoft.com/office/drawing/2014/main" id="{38ACFE89-0A2D-0F47-A868-D78ED5650366}"/>
              </a:ext>
            </a:extLst>
          </p:cNvPr>
          <p:cNvSpPr/>
          <p:nvPr/>
        </p:nvSpPr>
        <p:spPr>
          <a:xfrm>
            <a:off x="5791200" y="2849880"/>
            <a:ext cx="441960" cy="1524000"/>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8BC8C00-B9D6-F241-B7A6-AAC914719126}"/>
              </a:ext>
            </a:extLst>
          </p:cNvPr>
          <p:cNvSpPr txBox="1"/>
          <p:nvPr/>
        </p:nvSpPr>
        <p:spPr>
          <a:xfrm>
            <a:off x="4657983" y="3288714"/>
            <a:ext cx="1194924" cy="646331"/>
          </a:xfrm>
          <a:prstGeom prst="rect">
            <a:avLst/>
          </a:prstGeom>
          <a:noFill/>
        </p:spPr>
        <p:txBody>
          <a:bodyPr wrap="square" rtlCol="0">
            <a:spAutoFit/>
          </a:bodyPr>
          <a:lstStyle/>
          <a:p>
            <a:r>
              <a:rPr lang="en-US" b="1" dirty="0" err="1">
                <a:latin typeface="Helvetica" pitchFamily="2" charset="0"/>
              </a:rPr>
              <a:t>QuTUB</a:t>
            </a:r>
            <a:r>
              <a:rPr lang="en-US" b="1" dirty="0">
                <a:latin typeface="Helvetica" pitchFamily="2" charset="0"/>
              </a:rPr>
              <a:t> Baseline</a:t>
            </a:r>
          </a:p>
        </p:txBody>
      </p:sp>
      <p:sp>
        <p:nvSpPr>
          <p:cNvPr id="3" name="Footer Placeholder 2">
            <a:extLst>
              <a:ext uri="{FF2B5EF4-FFF2-40B4-BE49-F238E27FC236}">
                <a16:creationId xmlns:a16="http://schemas.microsoft.com/office/drawing/2014/main" id="{42E3BE21-D07E-624A-B77B-68B379E5EB40}"/>
              </a:ext>
            </a:extLst>
          </p:cNvPr>
          <p:cNvSpPr>
            <a:spLocks noGrp="1"/>
          </p:cNvSpPr>
          <p:nvPr>
            <p:ph type="ftr" sz="quarter" idx="11"/>
          </p:nvPr>
        </p:nvSpPr>
        <p:spPr/>
        <p:txBody>
          <a:bodyPr/>
          <a:lstStyle/>
          <a:p>
            <a:r>
              <a:rPr lang="en-US" dirty="0"/>
              <a:t>www.qutubproject.org</a:t>
            </a:r>
          </a:p>
        </p:txBody>
      </p:sp>
      <p:sp>
        <p:nvSpPr>
          <p:cNvPr id="6" name="Slide Number Placeholder 5">
            <a:extLst>
              <a:ext uri="{FF2B5EF4-FFF2-40B4-BE49-F238E27FC236}">
                <a16:creationId xmlns:a16="http://schemas.microsoft.com/office/drawing/2014/main" id="{ABD7D64A-DD1A-8746-B638-064459166E8E}"/>
              </a:ext>
            </a:extLst>
          </p:cNvPr>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12" name="Picture 11">
            <a:extLst>
              <a:ext uri="{FF2B5EF4-FFF2-40B4-BE49-F238E27FC236}">
                <a16:creationId xmlns:a16="http://schemas.microsoft.com/office/drawing/2014/main" id="{CC4019C8-27C8-D24A-B4CF-AEC6EE8A624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55063" y="230907"/>
            <a:ext cx="1597844" cy="1091707"/>
          </a:xfrm>
          <a:prstGeom prst="rect">
            <a:avLst/>
          </a:prstGeom>
        </p:spPr>
      </p:pic>
    </p:spTree>
    <p:extLst>
      <p:ext uri="{BB962C8B-B14F-4D97-AF65-F5344CB8AC3E}">
        <p14:creationId xmlns:p14="http://schemas.microsoft.com/office/powerpoint/2010/main" val="1933362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01EC-E89D-E144-8759-EB2031DA94A4}"/>
              </a:ext>
            </a:extLst>
          </p:cNvPr>
          <p:cNvSpPr>
            <a:spLocks noGrp="1"/>
          </p:cNvSpPr>
          <p:nvPr>
            <p:ph type="title"/>
          </p:nvPr>
        </p:nvSpPr>
        <p:spPr/>
        <p:txBody>
          <a:bodyPr/>
          <a:lstStyle/>
          <a:p>
            <a:r>
              <a:rPr lang="en-US" dirty="0"/>
              <a:t>Standardized data management strategies across the PPSAs</a:t>
            </a:r>
          </a:p>
        </p:txBody>
      </p:sp>
      <p:sp>
        <p:nvSpPr>
          <p:cNvPr id="3" name="Content Placeholder 2">
            <a:extLst>
              <a:ext uri="{FF2B5EF4-FFF2-40B4-BE49-F238E27FC236}">
                <a16:creationId xmlns:a16="http://schemas.microsoft.com/office/drawing/2014/main" id="{486442F6-0E54-014B-8072-D3248E364E77}"/>
              </a:ext>
            </a:extLst>
          </p:cNvPr>
          <p:cNvSpPr>
            <a:spLocks noGrp="1"/>
          </p:cNvSpPr>
          <p:nvPr>
            <p:ph idx="1"/>
          </p:nvPr>
        </p:nvSpPr>
        <p:spPr/>
        <p:txBody>
          <a:bodyPr/>
          <a:lstStyle/>
          <a:p>
            <a:r>
              <a:rPr lang="en-US" dirty="0"/>
              <a:t>Continuous analysis of routinely collected secondary data and primary studies/new data collection will require standards agreed upon and adopted by all PPSAs.</a:t>
            </a:r>
          </a:p>
          <a:p>
            <a:pPr lvl="1"/>
            <a:r>
              <a:rPr lang="en-US" dirty="0"/>
              <a:t>This needs an approach to all current routine data that works across cities</a:t>
            </a:r>
          </a:p>
          <a:p>
            <a:pPr lvl="1"/>
            <a:r>
              <a:rPr lang="en-US" dirty="0"/>
              <a:t>This also needs a new extension into types of data that are not currently collected</a:t>
            </a:r>
          </a:p>
          <a:p>
            <a:pPr lvl="1"/>
            <a:r>
              <a:rPr lang="en-US" dirty="0"/>
              <a:t>Needs to have a focus on high-quality inputs so that extensive cleaning is not needed</a:t>
            </a:r>
          </a:p>
          <a:p>
            <a:r>
              <a:rPr lang="en-US" dirty="0"/>
              <a:t>Rolling out the data system for this should not be immediately scaled to all areas, but should focus on being developed in some of the 9 priority states and repeated after 3-5 years to monitor trends.</a:t>
            </a:r>
          </a:p>
        </p:txBody>
      </p:sp>
      <p:sp>
        <p:nvSpPr>
          <p:cNvPr id="4" name="Date Placeholder 3">
            <a:extLst>
              <a:ext uri="{FF2B5EF4-FFF2-40B4-BE49-F238E27FC236}">
                <a16:creationId xmlns:a16="http://schemas.microsoft.com/office/drawing/2014/main" id="{DE4AEB5B-CDB3-954D-B51F-8ADAD47FA209}"/>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CC049572-19F4-454C-B0C5-00BBAD89DF00}"/>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766E2545-02AC-564F-A1BE-B6D94BBE0368}"/>
              </a:ext>
            </a:extLst>
          </p:cNvPr>
          <p:cNvSpPr>
            <a:spLocks noGrp="1"/>
          </p:cNvSpPr>
          <p:nvPr>
            <p:ph type="sldNum" sz="quarter" idx="12"/>
          </p:nvPr>
        </p:nvSpPr>
        <p:spPr/>
        <p:txBody>
          <a:bodyPr/>
          <a:lstStyle/>
          <a:p>
            <a:fld id="{6113E31D-E2AB-40D1-8B51-AFA5AFEF393A}" type="slidenum">
              <a:rPr lang="en-US" smtClean="0"/>
              <a:t>50</a:t>
            </a:fld>
            <a:endParaRPr lang="en-US" dirty="0"/>
          </a:p>
        </p:txBody>
      </p:sp>
    </p:spTree>
    <p:extLst>
      <p:ext uri="{BB962C8B-B14F-4D97-AF65-F5344CB8AC3E}">
        <p14:creationId xmlns:p14="http://schemas.microsoft.com/office/powerpoint/2010/main" val="14542713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5F31-F291-5D49-907C-2DBEBC6233BD}"/>
              </a:ext>
            </a:extLst>
          </p:cNvPr>
          <p:cNvSpPr>
            <a:spLocks noGrp="1"/>
          </p:cNvSpPr>
          <p:nvPr>
            <p:ph type="title"/>
          </p:nvPr>
        </p:nvSpPr>
        <p:spPr/>
        <p:txBody>
          <a:bodyPr/>
          <a:lstStyle/>
          <a:p>
            <a:r>
              <a:rPr lang="en-US" dirty="0"/>
              <a:t>Much better “triangulation” to fill in information on missing patients</a:t>
            </a:r>
          </a:p>
        </p:txBody>
      </p:sp>
      <p:sp>
        <p:nvSpPr>
          <p:cNvPr id="3" name="Content Placeholder 2">
            <a:extLst>
              <a:ext uri="{FF2B5EF4-FFF2-40B4-BE49-F238E27FC236}">
                <a16:creationId xmlns:a16="http://schemas.microsoft.com/office/drawing/2014/main" id="{99B0950A-5023-2243-8B37-2F581D8EAB61}"/>
              </a:ext>
            </a:extLst>
          </p:cNvPr>
          <p:cNvSpPr>
            <a:spLocks noGrp="1"/>
          </p:cNvSpPr>
          <p:nvPr>
            <p:ph idx="1"/>
          </p:nvPr>
        </p:nvSpPr>
        <p:spPr/>
        <p:txBody>
          <a:bodyPr/>
          <a:lstStyle/>
          <a:p>
            <a:r>
              <a:rPr lang="en-US" dirty="0"/>
              <a:t>Main shortcoming with monitoring data is that we have information on only providers who are engaged and the patients they choose to enroll</a:t>
            </a:r>
          </a:p>
          <a:p>
            <a:pPr lvl="1"/>
            <a:r>
              <a:rPr lang="en-US" dirty="0"/>
              <a:t>This makes behavior change relative to others hard to calculate, even if patient selection effects are strongly discounted</a:t>
            </a:r>
          </a:p>
          <a:p>
            <a:r>
              <a:rPr lang="en-US" dirty="0"/>
              <a:t>We cannot say how the behavior of the non-engaged providers differs from those of the engaged without triangulation</a:t>
            </a:r>
          </a:p>
          <a:p>
            <a:r>
              <a:rPr lang="en-US" dirty="0"/>
              <a:t>Current triangulation is done using SPs and drug sales data</a:t>
            </a:r>
          </a:p>
          <a:p>
            <a:r>
              <a:rPr lang="en-US" dirty="0"/>
              <a:t>Need to add in lab data with ordering doctor IDs, especially for services that are obtained from specialist labs (LPA, GX, DST), to get a more complete picture</a:t>
            </a:r>
          </a:p>
          <a:p>
            <a:pPr lvl="1"/>
            <a:r>
              <a:rPr lang="en-US" dirty="0"/>
              <a:t>This is a challenging manual process now, but once we understand how existing systems work, we can develop one that accommodates them.</a:t>
            </a:r>
          </a:p>
          <a:p>
            <a:pPr marL="0" indent="0">
              <a:buNone/>
            </a:pPr>
            <a:endParaRPr lang="en-US" dirty="0"/>
          </a:p>
        </p:txBody>
      </p:sp>
      <p:sp>
        <p:nvSpPr>
          <p:cNvPr id="4" name="Date Placeholder 3">
            <a:extLst>
              <a:ext uri="{FF2B5EF4-FFF2-40B4-BE49-F238E27FC236}">
                <a16:creationId xmlns:a16="http://schemas.microsoft.com/office/drawing/2014/main" id="{CE7197D4-21CB-3948-A10A-45F81C9020DA}"/>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BBA0D8F5-8D9B-2043-B1FC-171446008BD7}"/>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79A6FD3B-6386-8F4C-A65C-442FCBCBFCF9}"/>
              </a:ext>
            </a:extLst>
          </p:cNvPr>
          <p:cNvSpPr>
            <a:spLocks noGrp="1"/>
          </p:cNvSpPr>
          <p:nvPr>
            <p:ph type="sldNum" sz="quarter" idx="12"/>
          </p:nvPr>
        </p:nvSpPr>
        <p:spPr/>
        <p:txBody>
          <a:bodyPr/>
          <a:lstStyle/>
          <a:p>
            <a:fld id="{6113E31D-E2AB-40D1-8B51-AFA5AFEF393A}" type="slidenum">
              <a:rPr lang="en-US" smtClean="0"/>
              <a:t>51</a:t>
            </a:fld>
            <a:endParaRPr lang="en-US" dirty="0"/>
          </a:p>
        </p:txBody>
      </p:sp>
    </p:spTree>
    <p:extLst>
      <p:ext uri="{BB962C8B-B14F-4D97-AF65-F5344CB8AC3E}">
        <p14:creationId xmlns:p14="http://schemas.microsoft.com/office/powerpoint/2010/main" val="3033555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2FEE-2F86-1F4E-846F-47C352D171ED}"/>
              </a:ext>
            </a:extLst>
          </p:cNvPr>
          <p:cNvSpPr>
            <a:spLocks noGrp="1"/>
          </p:cNvSpPr>
          <p:nvPr>
            <p:ph type="title"/>
          </p:nvPr>
        </p:nvSpPr>
        <p:spPr/>
        <p:txBody>
          <a:bodyPr/>
          <a:lstStyle/>
          <a:p>
            <a:r>
              <a:rPr lang="en-US" dirty="0"/>
              <a:t>Serious effort needed to improve utility of administrative data</a:t>
            </a:r>
          </a:p>
        </p:txBody>
      </p:sp>
      <p:sp>
        <p:nvSpPr>
          <p:cNvPr id="3" name="Content Placeholder 2">
            <a:extLst>
              <a:ext uri="{FF2B5EF4-FFF2-40B4-BE49-F238E27FC236}">
                <a16:creationId xmlns:a16="http://schemas.microsoft.com/office/drawing/2014/main" id="{28626621-5F8B-9D4E-89E6-67782362C5B4}"/>
              </a:ext>
            </a:extLst>
          </p:cNvPr>
          <p:cNvSpPr>
            <a:spLocks noGrp="1"/>
          </p:cNvSpPr>
          <p:nvPr>
            <p:ph idx="1"/>
          </p:nvPr>
        </p:nvSpPr>
        <p:spPr>
          <a:xfrm>
            <a:off x="1097280" y="1845734"/>
            <a:ext cx="10058400" cy="4347802"/>
          </a:xfrm>
        </p:spPr>
        <p:txBody>
          <a:bodyPr>
            <a:normAutofit/>
          </a:bodyPr>
          <a:lstStyle/>
          <a:p>
            <a:r>
              <a:rPr lang="en-US" dirty="0"/>
              <a:t>Using </a:t>
            </a:r>
            <a:r>
              <a:rPr lang="en-US" dirty="0" err="1"/>
              <a:t>eNikshay</a:t>
            </a:r>
            <a:r>
              <a:rPr lang="en-US" dirty="0"/>
              <a:t> data for operational decision making and patient tracing was difficult, if not impossible: it was too messy for any retrospective analysis</a:t>
            </a:r>
          </a:p>
          <a:p>
            <a:r>
              <a:rPr lang="en-US" dirty="0"/>
              <a:t>Our experience in building similar systems (for instance, the RSBY platforms) is that we have to start with what exists, and make sure that it evolves to a common platform that everyone can use.</a:t>
            </a:r>
          </a:p>
          <a:p>
            <a:r>
              <a:rPr lang="en-US" dirty="0"/>
              <a:t>Once basic data is flowing smoothly, we need to start improving the quality of the input data. </a:t>
            </a:r>
          </a:p>
          <a:p>
            <a:pPr lvl="1"/>
            <a:r>
              <a:rPr lang="en-US" dirty="0"/>
              <a:t>This calls for a two-step process, where first, the platform is built and then specific QI strategies are implemented that improve the quality of the data. High-quality data input is an iterative challenge to resolve issues that are making the data hard to use on the back-end.</a:t>
            </a:r>
          </a:p>
          <a:p>
            <a:r>
              <a:rPr lang="en-US" dirty="0"/>
              <a:t>This requires not only a lot of upfront investment, but also buy-in and willingness to work with many teams on the structure of data as an essential ongoing component of the upcoming work program, not as a one-off task.</a:t>
            </a:r>
          </a:p>
        </p:txBody>
      </p:sp>
      <p:sp>
        <p:nvSpPr>
          <p:cNvPr id="4" name="Date Placeholder 3">
            <a:extLst>
              <a:ext uri="{FF2B5EF4-FFF2-40B4-BE49-F238E27FC236}">
                <a16:creationId xmlns:a16="http://schemas.microsoft.com/office/drawing/2014/main" id="{4DC91228-E6B4-8144-B609-FC0D49D2B96D}"/>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46BA259E-EFC4-9A4E-A0C3-DD588EC2378E}"/>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DC5080A5-C4D3-2A43-B5F3-6D5590111C02}"/>
              </a:ext>
            </a:extLst>
          </p:cNvPr>
          <p:cNvSpPr>
            <a:spLocks noGrp="1"/>
          </p:cNvSpPr>
          <p:nvPr>
            <p:ph type="sldNum" sz="quarter" idx="12"/>
          </p:nvPr>
        </p:nvSpPr>
        <p:spPr/>
        <p:txBody>
          <a:bodyPr/>
          <a:lstStyle/>
          <a:p>
            <a:fld id="{6113E31D-E2AB-40D1-8B51-AFA5AFEF393A}" type="slidenum">
              <a:rPr lang="en-US" smtClean="0"/>
              <a:t>52</a:t>
            </a:fld>
            <a:endParaRPr lang="en-US" dirty="0"/>
          </a:p>
        </p:txBody>
      </p:sp>
    </p:spTree>
    <p:extLst>
      <p:ext uri="{BB962C8B-B14F-4D97-AF65-F5344CB8AC3E}">
        <p14:creationId xmlns:p14="http://schemas.microsoft.com/office/powerpoint/2010/main" val="122796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70AAB-7305-3F47-ADAF-A258EC8793C1}"/>
              </a:ext>
            </a:extLst>
          </p:cNvPr>
          <p:cNvSpPr>
            <a:spLocks noGrp="1"/>
          </p:cNvSpPr>
          <p:nvPr>
            <p:ph type="title"/>
          </p:nvPr>
        </p:nvSpPr>
        <p:spPr/>
        <p:txBody>
          <a:bodyPr/>
          <a:lstStyle/>
          <a:p>
            <a:r>
              <a:rPr lang="en-US" dirty="0"/>
              <a:t>Use SPs for targeted A/B testing to resolve program and data questions</a:t>
            </a:r>
          </a:p>
        </p:txBody>
      </p:sp>
      <p:sp>
        <p:nvSpPr>
          <p:cNvPr id="3" name="Content Placeholder 2">
            <a:extLst>
              <a:ext uri="{FF2B5EF4-FFF2-40B4-BE49-F238E27FC236}">
                <a16:creationId xmlns:a16="http://schemas.microsoft.com/office/drawing/2014/main" id="{0455437B-7F52-EF45-841E-01C05FF4B36F}"/>
              </a:ext>
            </a:extLst>
          </p:cNvPr>
          <p:cNvSpPr>
            <a:spLocks noGrp="1"/>
          </p:cNvSpPr>
          <p:nvPr>
            <p:ph idx="1"/>
          </p:nvPr>
        </p:nvSpPr>
        <p:spPr>
          <a:xfrm>
            <a:off x="1097280" y="1845734"/>
            <a:ext cx="10058400" cy="4420954"/>
          </a:xfrm>
        </p:spPr>
        <p:txBody>
          <a:bodyPr>
            <a:normAutofit lnSpcReduction="10000"/>
          </a:bodyPr>
          <a:lstStyle/>
          <a:p>
            <a:pPr marL="0" indent="0">
              <a:buNone/>
            </a:pPr>
            <a:r>
              <a:rPr lang="en-US" dirty="0"/>
              <a:t>We strongly feel that the biggest impact of the PPE is that it leads to behavior change, and a key issue is how those results are mirrored in admin and routine data.</a:t>
            </a:r>
          </a:p>
          <a:p>
            <a:r>
              <a:rPr lang="en-US" dirty="0"/>
              <a:t>SPs in the pilot phase have shown robustly that they can be used for quality surveillance, but a “routine” SP program is not well-powered to answer specific questions about either performance or administrative data quality</a:t>
            </a:r>
          </a:p>
          <a:p>
            <a:r>
              <a:rPr lang="en-US" dirty="0"/>
              <a:t>We have now understood how to design targeted A/B </a:t>
            </a:r>
            <a:r>
              <a:rPr lang="en-US" i="1" dirty="0"/>
              <a:t>experiments</a:t>
            </a:r>
            <a:r>
              <a:rPr lang="en-US" dirty="0"/>
              <a:t> with SPs:</a:t>
            </a:r>
          </a:p>
          <a:p>
            <a:pPr lvl="1"/>
            <a:r>
              <a:rPr lang="en-US" dirty="0"/>
              <a:t>For instance, if we see that more patients are being asked to take a GX, but the routinely monitored lab data is not showing greater GX use, we can can undertake a narrowly tailored root-cause analysis to see why this is so and change data systems depending on the finding. </a:t>
            </a:r>
          </a:p>
          <a:p>
            <a:pPr lvl="1"/>
            <a:r>
              <a:rPr lang="en-US" dirty="0"/>
              <a:t>This way, we don't land up 3-5 years down the line without the necessary triangulated data to make clear statements, since we are constantly auditing data quality and program functioning with SPs. </a:t>
            </a:r>
          </a:p>
          <a:p>
            <a:pPr marL="0" indent="0">
              <a:buNone/>
            </a:pPr>
            <a:r>
              <a:rPr lang="en-US" dirty="0"/>
              <a:t>It would be a shame if the program had large effects, but we were not able to detect them because they did not find their way into the data correctly. SPs can help both measure program effects directly, and to calibrate data systems, if they are carefully targeted.</a:t>
            </a:r>
          </a:p>
        </p:txBody>
      </p:sp>
      <p:sp>
        <p:nvSpPr>
          <p:cNvPr id="4" name="Date Placeholder 3">
            <a:extLst>
              <a:ext uri="{FF2B5EF4-FFF2-40B4-BE49-F238E27FC236}">
                <a16:creationId xmlns:a16="http://schemas.microsoft.com/office/drawing/2014/main" id="{121062B2-FACD-6643-BF0A-AB20D6050F3F}"/>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27B297D1-90BB-B54E-9A63-D27348924584}"/>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267DC6A1-BF90-FD4B-B64B-96A8E7627694}"/>
              </a:ext>
            </a:extLst>
          </p:cNvPr>
          <p:cNvSpPr>
            <a:spLocks noGrp="1"/>
          </p:cNvSpPr>
          <p:nvPr>
            <p:ph type="sldNum" sz="quarter" idx="12"/>
          </p:nvPr>
        </p:nvSpPr>
        <p:spPr/>
        <p:txBody>
          <a:bodyPr/>
          <a:lstStyle/>
          <a:p>
            <a:fld id="{6113E31D-E2AB-40D1-8B51-AFA5AFEF393A}" type="slidenum">
              <a:rPr lang="en-US" smtClean="0"/>
              <a:t>53</a:t>
            </a:fld>
            <a:endParaRPr lang="en-US" dirty="0"/>
          </a:p>
        </p:txBody>
      </p:sp>
    </p:spTree>
    <p:extLst>
      <p:ext uri="{BB962C8B-B14F-4D97-AF65-F5344CB8AC3E}">
        <p14:creationId xmlns:p14="http://schemas.microsoft.com/office/powerpoint/2010/main" val="13041640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D2E95-C39E-8148-8357-923A3DA6278E}"/>
              </a:ext>
            </a:extLst>
          </p:cNvPr>
          <p:cNvSpPr>
            <a:spLocks noGrp="1"/>
          </p:cNvSpPr>
          <p:nvPr>
            <p:ph type="title"/>
          </p:nvPr>
        </p:nvSpPr>
        <p:spPr/>
        <p:txBody>
          <a:bodyPr/>
          <a:lstStyle/>
          <a:p>
            <a:r>
              <a:rPr lang="en-US" dirty="0"/>
              <a:t>Qutub project </a:t>
            </a:r>
            <a:r>
              <a:rPr lang="en-US"/>
              <a:t>team support</a:t>
            </a:r>
          </a:p>
        </p:txBody>
      </p:sp>
      <p:sp>
        <p:nvSpPr>
          <p:cNvPr id="3" name="Content Placeholder 2">
            <a:extLst>
              <a:ext uri="{FF2B5EF4-FFF2-40B4-BE49-F238E27FC236}">
                <a16:creationId xmlns:a16="http://schemas.microsoft.com/office/drawing/2014/main" id="{16B25D94-57C3-2E4F-97F6-1EF468630F6E}"/>
              </a:ext>
            </a:extLst>
          </p:cNvPr>
          <p:cNvSpPr>
            <a:spLocks noGrp="1"/>
          </p:cNvSpPr>
          <p:nvPr>
            <p:ph idx="1"/>
          </p:nvPr>
        </p:nvSpPr>
        <p:spPr>
          <a:xfrm>
            <a:off x="1097280" y="1845733"/>
            <a:ext cx="10058400" cy="4288849"/>
          </a:xfrm>
        </p:spPr>
        <p:txBody>
          <a:bodyPr>
            <a:normAutofit fontScale="85000" lnSpcReduction="10000"/>
          </a:bodyPr>
          <a:lstStyle/>
          <a:p>
            <a:pPr marL="0" indent="0">
              <a:buNone/>
            </a:pPr>
            <a:r>
              <a:rPr lang="en-US" dirty="0"/>
              <a:t>We want to help to make sure that this does not happen--and love the idea of an MLE consortium with a primary studies section in a small number of priority settings that are used to adaptively improve the program </a:t>
            </a:r>
            <a:r>
              <a:rPr lang="en-US" u="sng" dirty="0"/>
              <a:t>and</a:t>
            </a:r>
            <a:r>
              <a:rPr lang="en-US" dirty="0"/>
              <a:t> the data systems.</a:t>
            </a:r>
          </a:p>
          <a:p>
            <a:pPr marL="0" indent="0">
              <a:buNone/>
            </a:pPr>
            <a:r>
              <a:rPr lang="en-US" dirty="0"/>
              <a:t>We propose two ways to do this:</a:t>
            </a:r>
          </a:p>
          <a:p>
            <a:r>
              <a:rPr lang="en-US" dirty="0"/>
              <a:t>Light touch</a:t>
            </a:r>
          </a:p>
          <a:p>
            <a:pPr lvl="1"/>
            <a:r>
              <a:rPr lang="en-US" dirty="0"/>
              <a:t>Receive data produced across all teams and provide initial assessments of data quality</a:t>
            </a:r>
          </a:p>
          <a:p>
            <a:pPr lvl="1"/>
            <a:r>
              <a:rPr lang="en-US" dirty="0"/>
              <a:t>Assess program performance when data is appropriate; flag datasets that are not usable or informative</a:t>
            </a:r>
          </a:p>
          <a:p>
            <a:pPr lvl="1"/>
            <a:r>
              <a:rPr lang="en-US" dirty="0"/>
              <a:t>Conduct targeted SP studies to evaluate specific program components or to audit data system quality</a:t>
            </a:r>
          </a:p>
          <a:p>
            <a:r>
              <a:rPr lang="en-US" dirty="0"/>
              <a:t>Heavy lift</a:t>
            </a:r>
          </a:p>
          <a:p>
            <a:pPr lvl="1"/>
            <a:r>
              <a:rPr lang="en-US" dirty="0"/>
              <a:t>Lead a team of M&amp;E officers in each city with primary mission of making routine administrative data usable and informative – this will involve hiring and contracting M&amp;E officers for each location under Qutub management</a:t>
            </a:r>
          </a:p>
          <a:p>
            <a:pPr lvl="1"/>
            <a:r>
              <a:rPr lang="en-US" dirty="0"/>
              <a:t>Conduct routine SP interactions for A/B testing of data system improvement strategy and course-correction</a:t>
            </a:r>
          </a:p>
          <a:p>
            <a:pPr lvl="1"/>
            <a:r>
              <a:rPr lang="en-US" dirty="0"/>
              <a:t>Coordinate across other research teams to produce useful results that triangulate on various data sources</a:t>
            </a:r>
          </a:p>
          <a:p>
            <a:pPr lvl="1"/>
            <a:r>
              <a:rPr lang="en-US" dirty="0"/>
              <a:t>Conduct targeted SP studies to evaluate specific program components or to audit data system quality</a:t>
            </a:r>
          </a:p>
        </p:txBody>
      </p:sp>
      <p:sp>
        <p:nvSpPr>
          <p:cNvPr id="4" name="Date Placeholder 3">
            <a:extLst>
              <a:ext uri="{FF2B5EF4-FFF2-40B4-BE49-F238E27FC236}">
                <a16:creationId xmlns:a16="http://schemas.microsoft.com/office/drawing/2014/main" id="{6A1D403A-D6D5-0543-A96D-800DCE73A445}"/>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1E236AA1-09EF-0240-A31C-A3A88BCA9E3F}"/>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BAD9F91F-5B3A-2C49-A0FC-6DAF8463E456}"/>
              </a:ext>
            </a:extLst>
          </p:cNvPr>
          <p:cNvSpPr>
            <a:spLocks noGrp="1"/>
          </p:cNvSpPr>
          <p:nvPr>
            <p:ph type="sldNum" sz="quarter" idx="12"/>
          </p:nvPr>
        </p:nvSpPr>
        <p:spPr/>
        <p:txBody>
          <a:bodyPr/>
          <a:lstStyle/>
          <a:p>
            <a:fld id="{6113E31D-E2AB-40D1-8B51-AFA5AFEF393A}" type="slidenum">
              <a:rPr lang="en-US" smtClean="0"/>
              <a:t>54</a:t>
            </a:fld>
            <a:endParaRPr lang="en-US" dirty="0"/>
          </a:p>
        </p:txBody>
      </p:sp>
    </p:spTree>
    <p:extLst>
      <p:ext uri="{BB962C8B-B14F-4D97-AF65-F5344CB8AC3E}">
        <p14:creationId xmlns:p14="http://schemas.microsoft.com/office/powerpoint/2010/main" val="547134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2872" y="1737360"/>
            <a:ext cx="10367404" cy="4411192"/>
          </a:xfrm>
          <a:prstGeom prst="rect">
            <a:avLst/>
          </a:prstGeom>
          <a:solidFill>
            <a:schemeClr val="bg1"/>
          </a:solidFill>
          <a:ln w="3175" cap="sq">
            <a:solidFill>
              <a:srgbClr val="000000"/>
            </a:solidFill>
            <a:miter lim="800000"/>
          </a:ln>
          <a:effectLst>
            <a:outerShdw blurRad="57150" dist="508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a:xfrm>
            <a:off x="1097280" y="1845734"/>
            <a:ext cx="10058400" cy="4302818"/>
          </a:xfrm>
        </p:spPr>
        <p:txBody>
          <a:bodyPr numCol="3">
            <a:normAutofit/>
          </a:bodyPr>
          <a:lstStyle/>
          <a:p>
            <a:pPr marL="0" indent="0">
              <a:buNone/>
            </a:pPr>
            <a:r>
              <a:rPr lang="en-US" b="1" dirty="0"/>
              <a:t>QuTUB and ISERDD:</a:t>
            </a:r>
          </a:p>
          <a:p>
            <a:pPr marL="0" indent="0">
              <a:buNone/>
            </a:pPr>
            <a:r>
              <a:rPr lang="en-US" sz="1800" dirty="0"/>
              <a:t>Jishnu Das</a:t>
            </a:r>
          </a:p>
          <a:p>
            <a:pPr marL="0" indent="0">
              <a:buNone/>
            </a:pPr>
            <a:r>
              <a:rPr lang="en-US" sz="1800" dirty="0" err="1"/>
              <a:t>Madhukar</a:t>
            </a:r>
            <a:r>
              <a:rPr lang="en-US" sz="1800" dirty="0"/>
              <a:t> </a:t>
            </a:r>
            <a:r>
              <a:rPr lang="en-US" sz="1800" dirty="0" err="1"/>
              <a:t>Pai</a:t>
            </a:r>
            <a:endParaRPr lang="en-US" sz="1800" dirty="0"/>
          </a:p>
          <a:p>
            <a:pPr marL="0" indent="0">
              <a:buNone/>
            </a:pPr>
            <a:r>
              <a:rPr lang="en-US" sz="1800" dirty="0"/>
              <a:t>Ada Kwan </a:t>
            </a:r>
          </a:p>
          <a:p>
            <a:pPr marL="0" indent="0">
              <a:buNone/>
            </a:pPr>
            <a:r>
              <a:rPr lang="en-US" sz="1800" dirty="0"/>
              <a:t>Ben Daniels</a:t>
            </a:r>
          </a:p>
          <a:p>
            <a:pPr marL="0" indent="0">
              <a:buNone/>
            </a:pPr>
            <a:r>
              <a:rPr lang="en-US" sz="1800" dirty="0" err="1"/>
              <a:t>Veena</a:t>
            </a:r>
            <a:r>
              <a:rPr lang="en-US" sz="1800" dirty="0"/>
              <a:t> Das </a:t>
            </a:r>
          </a:p>
          <a:p>
            <a:pPr marL="0" indent="0">
              <a:buNone/>
            </a:pPr>
            <a:r>
              <a:rPr lang="en-US" sz="1800" dirty="0" err="1"/>
              <a:t>Ranen</a:t>
            </a:r>
            <a:r>
              <a:rPr lang="en-US" sz="1800" dirty="0"/>
              <a:t> Das </a:t>
            </a:r>
          </a:p>
          <a:p>
            <a:pPr marL="0" indent="0">
              <a:buNone/>
            </a:pPr>
            <a:r>
              <a:rPr lang="en-US" sz="1800" dirty="0"/>
              <a:t>ISERDD</a:t>
            </a:r>
          </a:p>
          <a:p>
            <a:pPr marL="0" indent="0">
              <a:buNone/>
            </a:pPr>
            <a:r>
              <a:rPr lang="en-US" sz="1800" dirty="0" err="1"/>
              <a:t>Srinath</a:t>
            </a:r>
            <a:r>
              <a:rPr lang="en-US" sz="1800" dirty="0"/>
              <a:t> </a:t>
            </a:r>
            <a:r>
              <a:rPr lang="en-US" sz="1800" dirty="0" err="1"/>
              <a:t>Satyanarayana</a:t>
            </a:r>
            <a:endParaRPr lang="en-US" sz="1800" dirty="0"/>
          </a:p>
          <a:p>
            <a:pPr marL="0" indent="0">
              <a:buNone/>
            </a:pPr>
            <a:r>
              <a:rPr lang="en-US" sz="1800" dirty="0" err="1"/>
              <a:t>Ramnath</a:t>
            </a:r>
            <a:r>
              <a:rPr lang="en-US" sz="1800" dirty="0"/>
              <a:t> </a:t>
            </a:r>
            <a:r>
              <a:rPr lang="en-US" sz="1800" dirty="0" err="1"/>
              <a:t>Subbaraman</a:t>
            </a:r>
            <a:r>
              <a:rPr lang="en-US" sz="1800" dirty="0"/>
              <a:t> </a:t>
            </a:r>
          </a:p>
          <a:p>
            <a:pPr marL="0" indent="0">
              <a:buNone/>
            </a:pPr>
            <a:endParaRPr lang="en-US" sz="1800" dirty="0"/>
          </a:p>
          <a:p>
            <a:pPr marL="0" indent="0">
              <a:buNone/>
            </a:pPr>
            <a:r>
              <a:rPr lang="en-US" sz="1800" dirty="0"/>
              <a:t>Vaibhav Saria </a:t>
            </a:r>
          </a:p>
          <a:p>
            <a:pPr marL="0" indent="0">
              <a:buNone/>
            </a:pPr>
            <a:r>
              <a:rPr lang="en-US" sz="1800" dirty="0"/>
              <a:t>Andrew McDowell</a:t>
            </a:r>
          </a:p>
          <a:p>
            <a:pPr marL="0" indent="0">
              <a:buNone/>
            </a:pPr>
            <a:r>
              <a:rPr lang="en-US" sz="1800" dirty="0"/>
              <a:t>Caroline Vadnais </a:t>
            </a:r>
          </a:p>
          <a:p>
            <a:pPr marL="0" indent="0">
              <a:buNone/>
            </a:pPr>
            <a:r>
              <a:rPr lang="en-US" sz="1800" dirty="0"/>
              <a:t>Sofi Bergkvist &amp; </a:t>
            </a:r>
            <a:br>
              <a:rPr lang="en-US" sz="1800" dirty="0"/>
            </a:br>
            <a:r>
              <a:rPr lang="en-US" sz="1800" dirty="0"/>
              <a:t>ACCESS   Health International </a:t>
            </a:r>
          </a:p>
          <a:p>
            <a:pPr marL="0" indent="0">
              <a:buNone/>
            </a:pPr>
            <a:r>
              <a:rPr lang="en-US" sz="1800" dirty="0"/>
              <a:t>Pratyaksh Interactive Solutions Pvt. Ltd.</a:t>
            </a:r>
          </a:p>
          <a:p>
            <a:pPr marL="0" indent="0">
              <a:buNone/>
            </a:pPr>
            <a:endParaRPr lang="en-US" dirty="0"/>
          </a:p>
          <a:p>
            <a:pPr marL="0" indent="0">
              <a:buNone/>
            </a:pPr>
            <a:endParaRPr lang="en-US" dirty="0"/>
          </a:p>
          <a:p>
            <a:pPr marL="0" indent="0">
              <a:buNone/>
            </a:pPr>
            <a:endParaRPr lang="en-US" b="1" dirty="0"/>
          </a:p>
          <a:p>
            <a:pPr marL="0" indent="0">
              <a:buNone/>
            </a:pPr>
            <a:r>
              <a:rPr lang="en-US" b="1" dirty="0"/>
              <a:t>Others:</a:t>
            </a:r>
          </a:p>
          <a:p>
            <a:pPr marL="0" indent="0">
              <a:buNone/>
            </a:pPr>
            <a:r>
              <a:rPr lang="en-US" dirty="0"/>
              <a:t>PATH team</a:t>
            </a:r>
          </a:p>
          <a:p>
            <a:pPr marL="0" indent="0">
              <a:buNone/>
            </a:pPr>
            <a:r>
              <a:rPr lang="en-US" dirty="0"/>
              <a:t>WHP team </a:t>
            </a:r>
          </a:p>
          <a:p>
            <a:pPr marL="0" indent="0">
              <a:buNone/>
            </a:pPr>
            <a:r>
              <a:rPr lang="en-US" dirty="0"/>
              <a:t>Technical Advisory Group </a:t>
            </a:r>
          </a:p>
          <a:p>
            <a:pPr marL="0" indent="0">
              <a:buNone/>
            </a:pPr>
            <a:r>
              <a:rPr lang="en-US" dirty="0" err="1"/>
              <a:t>Puneet</a:t>
            </a:r>
            <a:r>
              <a:rPr lang="en-US" dirty="0"/>
              <a:t> Dewan </a:t>
            </a:r>
          </a:p>
          <a:p>
            <a:pPr marL="0" indent="0">
              <a:buNone/>
            </a:pPr>
            <a:r>
              <a:rPr lang="en-US" dirty="0"/>
              <a:t>Peter Small</a:t>
            </a:r>
          </a:p>
          <a:p>
            <a:pPr marL="0" indent="0">
              <a:buNone/>
            </a:pPr>
            <a:r>
              <a:rPr lang="en-US" dirty="0"/>
              <a:t>Sameer Kumta &amp; Kayla Laserson</a:t>
            </a:r>
          </a:p>
          <a:p>
            <a:pPr marL="0" indent="0">
              <a:buNone/>
            </a:pPr>
            <a:r>
              <a:rPr lang="en-US" dirty="0"/>
              <a:t>MCGM (Daksha Shah)</a:t>
            </a:r>
          </a:p>
        </p:txBody>
      </p:sp>
      <p:sp>
        <p:nvSpPr>
          <p:cNvPr id="4" name="Date Placeholder 3"/>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0C28D8B6-261A-694D-B327-0F8F47891155}"/>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126D5F88-175B-8440-BFE7-5161413AADF2}"/>
              </a:ext>
            </a:extLst>
          </p:cNvPr>
          <p:cNvSpPr>
            <a:spLocks noGrp="1"/>
          </p:cNvSpPr>
          <p:nvPr>
            <p:ph type="sldNum" sz="quarter" idx="12"/>
          </p:nvPr>
        </p:nvSpPr>
        <p:spPr/>
        <p:txBody>
          <a:bodyPr/>
          <a:lstStyle/>
          <a:p>
            <a:fld id="{6113E31D-E2AB-40D1-8B51-AFA5AFEF393A}" type="slidenum">
              <a:rPr lang="en-US" smtClean="0"/>
              <a:t>55</a:t>
            </a:fld>
            <a:endParaRPr lang="en-US" dirty="0"/>
          </a:p>
        </p:txBody>
      </p:sp>
    </p:spTree>
    <p:extLst>
      <p:ext uri="{BB962C8B-B14F-4D97-AF65-F5344CB8AC3E}">
        <p14:creationId xmlns:p14="http://schemas.microsoft.com/office/powerpoint/2010/main" val="3068508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Thank you!</a:t>
            </a:r>
          </a:p>
        </p:txBody>
      </p:sp>
      <p:sp>
        <p:nvSpPr>
          <p:cNvPr id="3" name="Subtitle 2"/>
          <p:cNvSpPr>
            <a:spLocks noGrp="1"/>
          </p:cNvSpPr>
          <p:nvPr>
            <p:ph type="subTitle" idx="1"/>
          </p:nvPr>
        </p:nvSpPr>
        <p:spPr/>
        <p:txBody>
          <a:bodyPr/>
          <a:lstStyle/>
          <a:p>
            <a:pPr algn="ctr"/>
            <a:r>
              <a:rPr lang="en-US" dirty="0"/>
              <a:t>The QUTUB Project Team</a:t>
            </a:r>
          </a:p>
          <a:p>
            <a:pPr algn="ctr"/>
            <a:endParaRPr lang="en-US" dirty="0"/>
          </a:p>
        </p:txBody>
      </p:sp>
      <p:pic>
        <p:nvPicPr>
          <p:cNvPr id="4" name="Picture 3" descr="A close up of a logo&#10;&#10;Description automatically generated">
            <a:extLst>
              <a:ext uri="{FF2B5EF4-FFF2-40B4-BE49-F238E27FC236}">
                <a16:creationId xmlns:a16="http://schemas.microsoft.com/office/drawing/2014/main" id="{4D7F21B0-E84E-40DF-8DBA-76ED5D7095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54685" y="4889806"/>
            <a:ext cx="2477674" cy="793032"/>
          </a:xfrm>
          <a:prstGeom prst="rect">
            <a:avLst/>
          </a:prstGeom>
        </p:spPr>
      </p:pic>
      <p:pic>
        <p:nvPicPr>
          <p:cNvPr id="5" name="Picture 2" descr="Image result for bill and melinda gates foundation">
            <a:extLst>
              <a:ext uri="{FF2B5EF4-FFF2-40B4-BE49-F238E27FC236}">
                <a16:creationId xmlns:a16="http://schemas.microsoft.com/office/drawing/2014/main" id="{B2C91185-FC47-4521-B98E-8BE896B1DDD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723324" y="5509369"/>
            <a:ext cx="2061274" cy="758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179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B6F0-254B-064C-8370-010320398946}"/>
              </a:ext>
            </a:extLst>
          </p:cNvPr>
          <p:cNvSpPr>
            <a:spLocks noGrp="1"/>
          </p:cNvSpPr>
          <p:nvPr>
            <p:ph type="title"/>
          </p:nvPr>
        </p:nvSpPr>
        <p:spPr/>
        <p:txBody>
          <a:bodyPr>
            <a:normAutofit fontScale="90000"/>
          </a:bodyPr>
          <a:lstStyle/>
          <a:p>
            <a:r>
              <a:rPr lang="en-US" dirty="0"/>
              <a:t>Globally:</a:t>
            </a:r>
            <a:br>
              <a:rPr lang="en-US" dirty="0"/>
            </a:br>
            <a:r>
              <a:rPr lang="en-US" dirty="0"/>
              <a:t>Wide variety of unnecessary and contraindicated medications</a:t>
            </a:r>
          </a:p>
        </p:txBody>
      </p:sp>
      <p:graphicFrame>
        <p:nvGraphicFramePr>
          <p:cNvPr id="7" name="Content Placeholder 6">
            <a:extLst>
              <a:ext uri="{FF2B5EF4-FFF2-40B4-BE49-F238E27FC236}">
                <a16:creationId xmlns:a16="http://schemas.microsoft.com/office/drawing/2014/main" id="{D3ED9F3B-C255-3849-9BFD-D22AD4F1810B}"/>
              </a:ext>
            </a:extLst>
          </p:cNvPr>
          <p:cNvGraphicFramePr>
            <a:graphicFrameLocks noGrp="1"/>
          </p:cNvGraphicFramePr>
          <p:nvPr>
            <p:ph idx="1"/>
            <p:extLst>
              <p:ext uri="{D42A27DB-BD31-4B8C-83A1-F6EECF244321}">
                <p14:modId xmlns:p14="http://schemas.microsoft.com/office/powerpoint/2010/main" val="2145934192"/>
              </p:ext>
            </p:extLst>
          </p:nvPr>
        </p:nvGraphicFramePr>
        <p:xfrm>
          <a:off x="4433888" y="258763"/>
          <a:ext cx="7312029" cy="5381256"/>
        </p:xfrm>
        <a:graphic>
          <a:graphicData uri="http://schemas.openxmlformats.org/drawingml/2006/table">
            <a:tbl>
              <a:tblPr firstRow="1" firstCol="1" lastRow="1" bandRow="1">
                <a:tableStyleId>{616DA210-FB5B-4158-B5E0-FEB733F419BA}</a:tableStyleId>
              </a:tblPr>
              <a:tblGrid>
                <a:gridCol w="1465107">
                  <a:extLst>
                    <a:ext uri="{9D8B030D-6E8A-4147-A177-3AD203B41FA5}">
                      <a16:colId xmlns:a16="http://schemas.microsoft.com/office/drawing/2014/main" val="841303312"/>
                    </a:ext>
                  </a:extLst>
                </a:gridCol>
                <a:gridCol w="602166">
                  <a:extLst>
                    <a:ext uri="{9D8B030D-6E8A-4147-A177-3AD203B41FA5}">
                      <a16:colId xmlns:a16="http://schemas.microsoft.com/office/drawing/2014/main" val="2014850034"/>
                    </a:ext>
                  </a:extLst>
                </a:gridCol>
                <a:gridCol w="657922">
                  <a:extLst>
                    <a:ext uri="{9D8B030D-6E8A-4147-A177-3AD203B41FA5}">
                      <a16:colId xmlns:a16="http://schemas.microsoft.com/office/drawing/2014/main" val="454395209"/>
                    </a:ext>
                  </a:extLst>
                </a:gridCol>
                <a:gridCol w="591015">
                  <a:extLst>
                    <a:ext uri="{9D8B030D-6E8A-4147-A177-3AD203B41FA5}">
                      <a16:colId xmlns:a16="http://schemas.microsoft.com/office/drawing/2014/main" val="1651241812"/>
                    </a:ext>
                  </a:extLst>
                </a:gridCol>
                <a:gridCol w="546409">
                  <a:extLst>
                    <a:ext uri="{9D8B030D-6E8A-4147-A177-3AD203B41FA5}">
                      <a16:colId xmlns:a16="http://schemas.microsoft.com/office/drawing/2014/main" val="2556641976"/>
                    </a:ext>
                  </a:extLst>
                </a:gridCol>
                <a:gridCol w="602166">
                  <a:extLst>
                    <a:ext uri="{9D8B030D-6E8A-4147-A177-3AD203B41FA5}">
                      <a16:colId xmlns:a16="http://schemas.microsoft.com/office/drawing/2014/main" val="2619190252"/>
                    </a:ext>
                  </a:extLst>
                </a:gridCol>
                <a:gridCol w="546410">
                  <a:extLst>
                    <a:ext uri="{9D8B030D-6E8A-4147-A177-3AD203B41FA5}">
                      <a16:colId xmlns:a16="http://schemas.microsoft.com/office/drawing/2014/main" val="801372167"/>
                    </a:ext>
                  </a:extLst>
                </a:gridCol>
                <a:gridCol w="546410">
                  <a:extLst>
                    <a:ext uri="{9D8B030D-6E8A-4147-A177-3AD203B41FA5}">
                      <a16:colId xmlns:a16="http://schemas.microsoft.com/office/drawing/2014/main" val="3806643502"/>
                    </a:ext>
                  </a:extLst>
                </a:gridCol>
                <a:gridCol w="657922">
                  <a:extLst>
                    <a:ext uri="{9D8B030D-6E8A-4147-A177-3AD203B41FA5}">
                      <a16:colId xmlns:a16="http://schemas.microsoft.com/office/drawing/2014/main" val="3148920915"/>
                    </a:ext>
                  </a:extLst>
                </a:gridCol>
                <a:gridCol w="512956">
                  <a:extLst>
                    <a:ext uri="{9D8B030D-6E8A-4147-A177-3AD203B41FA5}">
                      <a16:colId xmlns:a16="http://schemas.microsoft.com/office/drawing/2014/main" val="4224100468"/>
                    </a:ext>
                  </a:extLst>
                </a:gridCol>
                <a:gridCol w="583546">
                  <a:extLst>
                    <a:ext uri="{9D8B030D-6E8A-4147-A177-3AD203B41FA5}">
                      <a16:colId xmlns:a16="http://schemas.microsoft.com/office/drawing/2014/main" val="1108164129"/>
                    </a:ext>
                  </a:extLst>
                </a:gridCol>
              </a:tblGrid>
              <a:tr h="419600">
                <a:tc>
                  <a:txBody>
                    <a:bodyPr/>
                    <a:lstStyle/>
                    <a:p>
                      <a:pPr algn="l" fontAlgn="b"/>
                      <a:endParaRPr lang="en-US" sz="1100" b="1" i="0" u="none" strike="noStrike" dirty="0">
                        <a:solidFill>
                          <a:srgbClr val="FFFFFF"/>
                        </a:solidFill>
                        <a:effectLst/>
                        <a:latin typeface="Calibri" panose="020F0502020204030204" pitchFamily="34" charset="0"/>
                      </a:endParaRPr>
                    </a:p>
                  </a:txBody>
                  <a:tcPr marL="6536" marR="6536" marT="8991" marB="0"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fontAlgn="b"/>
                      <a:r>
                        <a:rPr lang="en-US" sz="1100" u="none" strike="noStrike">
                          <a:effectLst/>
                        </a:rPr>
                        <a:t> China County</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fontAlgn="b"/>
                      <a:r>
                        <a:rPr lang="en-US" sz="1100" u="none" strike="noStrike">
                          <a:effectLst/>
                        </a:rPr>
                        <a:t> China Township</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fontAlgn="b"/>
                      <a:r>
                        <a:rPr lang="en-US" sz="1100" u="none" strike="noStrike">
                          <a:effectLst/>
                        </a:rPr>
                        <a:t> China Village</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fontAlgn="b"/>
                      <a:r>
                        <a:rPr lang="en-US" sz="1100" u="none" strike="noStrike">
                          <a:effectLst/>
                        </a:rPr>
                        <a:t> Nairobi Private</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fontAlgn="b"/>
                      <a:r>
                        <a:rPr lang="en-US" sz="1100" u="none" strike="noStrike">
                          <a:effectLst/>
                        </a:rPr>
                        <a:t> Nairobi Public</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fontAlgn="b"/>
                      <a:r>
                        <a:rPr lang="en-US" sz="1100" u="none" strike="noStrike">
                          <a:effectLst/>
                        </a:rPr>
                        <a:t>South Africa PHC</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fontAlgn="b"/>
                      <a:r>
                        <a:rPr lang="en-US" sz="1100" u="none" strike="noStrike">
                          <a:effectLst/>
                        </a:rPr>
                        <a:t>Mumbai Ayush</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fontAlgn="b"/>
                      <a:r>
                        <a:rPr lang="en-US" sz="1100" u="none" strike="noStrike">
                          <a:effectLst/>
                        </a:rPr>
                        <a:t>Mumbai Hospital</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fontAlgn="b"/>
                      <a:r>
                        <a:rPr lang="en-US" sz="1100" u="none" strike="noStrike">
                          <a:effectLst/>
                        </a:rPr>
                        <a:t>Patna Formal</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ctr" fontAlgn="b"/>
                      <a:r>
                        <a:rPr lang="en-US" sz="1100" u="none" strike="noStrike">
                          <a:effectLst/>
                        </a:rPr>
                        <a:t>Patna Informal</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871984392"/>
                  </a:ext>
                </a:extLst>
              </a:tr>
              <a:tr h="215794">
                <a:tc>
                  <a:txBody>
                    <a:bodyPr/>
                    <a:lstStyle/>
                    <a:p>
                      <a:pPr algn="l" fontAlgn="b"/>
                      <a:r>
                        <a:rPr lang="en-US" sz="1100" u="none" strike="noStrike" dirty="0">
                          <a:effectLst/>
                        </a:rPr>
                        <a:t>None</a:t>
                      </a:r>
                      <a:endParaRPr lang="en-US" sz="1100" b="1"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dirty="0">
                          <a:effectLst/>
                        </a:rPr>
                        <a:t>15 (71%)</a:t>
                      </a:r>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75 (36%)</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22 (31%)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132 (92%)</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13 (3%)</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49 (16%)</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43 (11%)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10 (5%)</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21487943"/>
                  </a:ext>
                </a:extLst>
              </a:tr>
              <a:tr h="203805">
                <a:tc>
                  <a:txBody>
                    <a:bodyPr/>
                    <a:lstStyle/>
                    <a:p>
                      <a:pPr algn="l" fontAlgn="b"/>
                      <a:r>
                        <a:rPr lang="en-US" sz="1100" u="none" strike="noStrike">
                          <a:effectLst/>
                        </a:rPr>
                        <a:t>Antibiotics</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 (5%)</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15 (7%)</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5 (7%)</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11 (8%)</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 (&lt;1%)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76 (25%)</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80 (21%)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14 (8%)</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0384264"/>
                  </a:ext>
                </a:extLst>
              </a:tr>
              <a:tr h="203805">
                <a:tc>
                  <a:txBody>
                    <a:bodyPr/>
                    <a:lstStyle/>
                    <a:p>
                      <a:pPr algn="l" fontAlgn="b"/>
                      <a:r>
                        <a:rPr lang="en-US" sz="1100" u="none" strike="noStrike">
                          <a:effectLst/>
                        </a:rPr>
                        <a:t>Quinolones</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 (&lt;1%)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4 (1%)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13 (3%)</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3 (2%)</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59087804"/>
                  </a:ext>
                </a:extLst>
              </a:tr>
              <a:tr h="203805">
                <a:tc>
                  <a:txBody>
                    <a:bodyPr/>
                    <a:lstStyle/>
                    <a:p>
                      <a:pPr algn="l" fontAlgn="b"/>
                      <a:r>
                        <a:rPr lang="en-US" sz="1100" u="none" strike="noStrike">
                          <a:effectLst/>
                        </a:rPr>
                        <a:t>Steroids</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5 (2%)</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3 (1%)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6645693"/>
                  </a:ext>
                </a:extLst>
              </a:tr>
              <a:tr h="203805">
                <a:tc>
                  <a:txBody>
                    <a:bodyPr/>
                    <a:lstStyle/>
                    <a:p>
                      <a:pPr algn="l" fontAlgn="b"/>
                      <a:r>
                        <a:rPr lang="en-US" sz="1100" u="none" strike="noStrike">
                          <a:effectLst/>
                        </a:rPr>
                        <a:t>Unlabelled</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3 (14%)</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13 (6%)</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18 (25%)</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13 (46%)</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6 (43%)</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226 (45%)</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33 (11%)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13 (3%)</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73 (40%)</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44305430"/>
                  </a:ext>
                </a:extLst>
              </a:tr>
              <a:tr h="203805">
                <a:tc>
                  <a:txBody>
                    <a:bodyPr/>
                    <a:lstStyle/>
                    <a:p>
                      <a:pPr algn="l" fontAlgn="b"/>
                      <a:r>
                        <a:rPr lang="en-US" sz="1100" u="none" strike="noStrike">
                          <a:effectLst/>
                        </a:rPr>
                        <a:t>Antibiotics + Quinolones</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 (&lt;1%)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8 (2%)</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 (1%)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58780550"/>
                  </a:ext>
                </a:extLst>
              </a:tr>
              <a:tr h="203805">
                <a:tc>
                  <a:txBody>
                    <a:bodyPr/>
                    <a:lstStyle/>
                    <a:p>
                      <a:pPr algn="l" fontAlgn="b"/>
                      <a:r>
                        <a:rPr lang="en-US" sz="1100" u="none" strike="noStrike" dirty="0">
                          <a:effectLst/>
                        </a:rPr>
                        <a:t>Antibiotics + Steroids</a:t>
                      </a:r>
                      <a:endParaRPr lang="en-US" sz="1100" b="1"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 (&lt;1%)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28 (9%)</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63 (16%)</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11 (6%)</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6442797"/>
                  </a:ext>
                </a:extLst>
              </a:tr>
              <a:tr h="203805">
                <a:tc>
                  <a:txBody>
                    <a:bodyPr/>
                    <a:lstStyle/>
                    <a:p>
                      <a:pPr algn="l" fontAlgn="b"/>
                      <a:r>
                        <a:rPr lang="en-US" sz="1100" u="none" strike="noStrike">
                          <a:effectLst/>
                        </a:rPr>
                        <a:t>Antibiotics + Unlabelled</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 (10%)</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85 (41%)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25 (35%)</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13 (46%)</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8 (57%)</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143 (29%)</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67 (22%)</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62 (16%)</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23 (13%)</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09046570"/>
                  </a:ext>
                </a:extLst>
              </a:tr>
              <a:tr h="203805">
                <a:tc>
                  <a:txBody>
                    <a:bodyPr/>
                    <a:lstStyle/>
                    <a:p>
                      <a:pPr algn="l" fontAlgn="b"/>
                      <a:r>
                        <a:rPr lang="en-US" sz="1100" u="none" strike="noStrike">
                          <a:effectLst/>
                        </a:rPr>
                        <a:t>Quinolones + Steroids</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 (&lt;1%)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4 (1%)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18 (5%)</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3 (2%)</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90225670"/>
                  </a:ext>
                </a:extLst>
              </a:tr>
              <a:tr h="203805">
                <a:tc>
                  <a:txBody>
                    <a:bodyPr/>
                    <a:lstStyle/>
                    <a:p>
                      <a:pPr algn="l" fontAlgn="b"/>
                      <a:r>
                        <a:rPr lang="en-US" sz="1100" u="none" strike="noStrike">
                          <a:effectLst/>
                        </a:rPr>
                        <a:t>Quinolones + Unlabelled</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3 (1%)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 (1%)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 (4%)</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dirty="0">
                          <a:effectLst/>
                        </a:rPr>
                        <a:t>15 (3%)</a:t>
                      </a:r>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6 (2%)</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18 (5%)</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7 (4%)</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1863452"/>
                  </a:ext>
                </a:extLst>
              </a:tr>
              <a:tr h="203805">
                <a:tc>
                  <a:txBody>
                    <a:bodyPr/>
                    <a:lstStyle/>
                    <a:p>
                      <a:pPr algn="l" fontAlgn="b"/>
                      <a:r>
                        <a:rPr lang="en-US" sz="1100" u="none" strike="noStrike">
                          <a:effectLst/>
                        </a:rPr>
                        <a:t>Steroids + Unlabelled</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 (&lt;1%)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34 (7%)</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11 (4%)</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8 (2%)</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9 (5%)</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80867893"/>
                  </a:ext>
                </a:extLst>
              </a:tr>
              <a:tr h="203805">
                <a:tc>
                  <a:txBody>
                    <a:bodyPr/>
                    <a:lstStyle/>
                    <a:p>
                      <a:pPr algn="l" fontAlgn="b"/>
                      <a:r>
                        <a:rPr lang="en-US" sz="1100" u="none" strike="noStrike">
                          <a:effectLst/>
                        </a:rPr>
                        <a:t>Antibiotics + Quinolones + Steroids</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 (1%)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10 (3%)</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15030041"/>
                  </a:ext>
                </a:extLst>
              </a:tr>
              <a:tr h="203805">
                <a:tc>
                  <a:txBody>
                    <a:bodyPr/>
                    <a:lstStyle/>
                    <a:p>
                      <a:pPr algn="l" fontAlgn="b"/>
                      <a:r>
                        <a:rPr lang="en-US" sz="1100" u="none" strike="noStrike">
                          <a:effectLst/>
                        </a:rPr>
                        <a:t>Antibiotics + Quinolones + Unlabelled</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11 (5%)</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dirty="0">
                          <a:effectLst/>
                        </a:rPr>
                        <a:t>4 (1%)</a:t>
                      </a:r>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 (1%)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12 (3%)</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3 (2%)</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352877"/>
                  </a:ext>
                </a:extLst>
              </a:tr>
              <a:tr h="203805">
                <a:tc>
                  <a:txBody>
                    <a:bodyPr/>
                    <a:lstStyle/>
                    <a:p>
                      <a:pPr algn="l" fontAlgn="b"/>
                      <a:r>
                        <a:rPr lang="en-US" sz="1100" u="none" strike="noStrike">
                          <a:effectLst/>
                        </a:rPr>
                        <a:t>Antibiotics + Steroids + Unlabelled</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 (&lt;1%)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 (4%)</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dirty="0">
                          <a:effectLst/>
                        </a:rPr>
                        <a:t>54 (11%)</a:t>
                      </a:r>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dirty="0">
                          <a:effectLst/>
                        </a:rPr>
                        <a:t>13 (4%)</a:t>
                      </a:r>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27 (7%)</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17 (9%)</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51489866"/>
                  </a:ext>
                </a:extLst>
              </a:tr>
              <a:tr h="203805">
                <a:tc>
                  <a:txBody>
                    <a:bodyPr/>
                    <a:lstStyle/>
                    <a:p>
                      <a:pPr algn="l" fontAlgn="b"/>
                      <a:r>
                        <a:rPr lang="en-US" sz="1100" u="none" strike="noStrike">
                          <a:effectLst/>
                        </a:rPr>
                        <a:t>Quinolones + Steroids + Unlabelled</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7 (1%)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dirty="0">
                          <a:effectLst/>
                        </a:rPr>
                        <a:t>3 (1%)</a:t>
                      </a:r>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dirty="0">
                          <a:effectLst/>
                        </a:rPr>
                        <a:t>6 (2%)</a:t>
                      </a:r>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7 (4%)</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81909930"/>
                  </a:ext>
                </a:extLst>
              </a:tr>
              <a:tr h="215794">
                <a:tc>
                  <a:txBody>
                    <a:bodyPr/>
                    <a:lstStyle/>
                    <a:p>
                      <a:pPr algn="l" fontAlgn="b"/>
                      <a:r>
                        <a:rPr lang="en-US" sz="1100" u="none" strike="noStrike">
                          <a:effectLst/>
                        </a:rPr>
                        <a:t>Antibiotics + Quinolones + Steroids + Unlabelled</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50800" cmpd="dbl">
                      <a:noFill/>
                    </a:lnB>
                    <a:lnTlToBr w="12700" cmpd="sng">
                      <a:noFill/>
                      <a:prstDash val="solid"/>
                    </a:lnTlToBr>
                    <a:lnBlToTr w="12700" cmpd="sng">
                      <a:noFill/>
                      <a:prstDash val="solid"/>
                    </a:lnBlToTr>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50800" cmpd="dbl">
                      <a:noFill/>
                    </a:lnB>
                    <a:lnTlToBr w="12700" cmpd="sng">
                      <a:noFill/>
                      <a:prstDash val="solid"/>
                    </a:lnTlToBr>
                    <a:lnBlToTr w="12700" cmpd="sng">
                      <a:noFill/>
                      <a:prstDash val="solid"/>
                    </a:lnBlToTr>
                  </a:tcPr>
                </a:tc>
                <a:tc>
                  <a:txBody>
                    <a:bodyPr/>
                    <a:lstStyle/>
                    <a:p>
                      <a:pPr algn="ctr" fontAlgn="b"/>
                      <a:r>
                        <a:rPr lang="en-US" sz="1100" u="none" strike="noStrike">
                          <a:effectLst/>
                        </a:rPr>
                        <a:t>1 (&lt;1%)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50800" cmpd="dbl">
                      <a:noFill/>
                    </a:lnB>
                    <a:lnTlToBr w="12700" cmpd="sng">
                      <a:noFill/>
                      <a:prstDash val="solid"/>
                    </a:lnTlToBr>
                    <a:lnBlToTr w="12700" cmpd="sng">
                      <a:noFill/>
                      <a:prstDash val="solid"/>
                    </a:lnBlToTr>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50800" cmpd="dbl">
                      <a:noFill/>
                    </a:lnB>
                    <a:lnTlToBr w="12700" cmpd="sng">
                      <a:noFill/>
                      <a:prstDash val="solid"/>
                    </a:lnTlToBr>
                    <a:lnBlToTr w="12700" cmpd="sng">
                      <a:noFill/>
                      <a:prstDash val="solid"/>
                    </a:lnBlToTr>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50800" cmpd="dbl">
                      <a:noFill/>
                    </a:lnB>
                    <a:lnTlToBr w="12700" cmpd="sng">
                      <a:noFill/>
                      <a:prstDash val="solid"/>
                    </a:lnTlToBr>
                    <a:lnBlToTr w="12700" cmpd="sng">
                      <a:noFill/>
                      <a:prstDash val="solid"/>
                    </a:lnBlToTr>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50800" cmpd="dbl">
                      <a:noFill/>
                    </a:lnB>
                    <a:lnTlToBr w="12700" cmpd="sng">
                      <a:noFill/>
                      <a:prstDash val="solid"/>
                    </a:lnTlToBr>
                    <a:lnBlToTr w="12700" cmpd="sng">
                      <a:noFill/>
                      <a:prstDash val="solid"/>
                    </a:lnBlToTr>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50800" cmpd="dbl">
                      <a:noFill/>
                    </a:lnB>
                    <a:lnTlToBr w="12700" cmpd="sng">
                      <a:noFill/>
                      <a:prstDash val="solid"/>
                    </a:lnTlToBr>
                    <a:lnBlToTr w="12700" cmpd="sng">
                      <a:noFill/>
                      <a:prstDash val="solid"/>
                    </a:lnBlToTr>
                  </a:tcPr>
                </a:tc>
                <a:tc>
                  <a:txBody>
                    <a:bodyPr/>
                    <a:lstStyle/>
                    <a:p>
                      <a:pPr algn="ctr" fontAlgn="b"/>
                      <a:r>
                        <a:rPr lang="en-US" sz="1100" u="none" strike="noStrike">
                          <a:effectLst/>
                        </a:rPr>
                        <a:t> </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50800" cmpd="dbl">
                      <a:noFill/>
                    </a:lnB>
                    <a:lnTlToBr w="12700" cmpd="sng">
                      <a:noFill/>
                      <a:prstDash val="solid"/>
                    </a:lnTlToBr>
                    <a:lnBlToTr w="12700" cmpd="sng">
                      <a:noFill/>
                      <a:prstDash val="solid"/>
                    </a:lnBlToTr>
                  </a:tcPr>
                </a:tc>
                <a:tc>
                  <a:txBody>
                    <a:bodyPr/>
                    <a:lstStyle/>
                    <a:p>
                      <a:pPr algn="ctr" fontAlgn="b"/>
                      <a:r>
                        <a:rPr lang="en-US" sz="1100" u="none" strike="noStrike">
                          <a:effectLst/>
                        </a:rPr>
                        <a:t>1 (&lt;1%)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50800" cmpd="dbl">
                      <a:noFill/>
                    </a:lnB>
                    <a:lnTlToBr w="12700" cmpd="sng">
                      <a:noFill/>
                      <a:prstDash val="solid"/>
                    </a:lnTlToBr>
                    <a:lnBlToTr w="12700" cmpd="sng">
                      <a:noFill/>
                      <a:prstDash val="solid"/>
                    </a:lnBlToTr>
                  </a:tcPr>
                </a:tc>
                <a:tc>
                  <a:txBody>
                    <a:bodyPr/>
                    <a:lstStyle/>
                    <a:p>
                      <a:pPr algn="ctr" fontAlgn="b"/>
                      <a:r>
                        <a:rPr lang="en-US" sz="1100" u="none" strike="noStrike">
                          <a:effectLst/>
                        </a:rPr>
                        <a:t>5 (1%)</a:t>
                      </a:r>
                      <a:endParaRPr lang="en-US" sz="1100" b="0"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50800" cmpd="dbl">
                      <a:noFill/>
                    </a:lnB>
                    <a:lnTlToBr w="12700" cmpd="sng">
                      <a:noFill/>
                      <a:prstDash val="solid"/>
                    </a:lnTlToBr>
                    <a:lnBlToTr w="12700" cmpd="sng">
                      <a:noFill/>
                      <a:prstDash val="solid"/>
                    </a:lnBlToTr>
                  </a:tcPr>
                </a:tc>
                <a:tc>
                  <a:txBody>
                    <a:bodyPr/>
                    <a:lstStyle/>
                    <a:p>
                      <a:pPr algn="ctr" fontAlgn="b"/>
                      <a:r>
                        <a:rPr lang="en-US" sz="1100" u="none" strike="noStrike" dirty="0">
                          <a:effectLst/>
                        </a:rPr>
                        <a:t>3 (2%)</a:t>
                      </a:r>
                      <a:endParaRPr lang="en-US" sz="1100" b="0"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12700" cmpd="sng">
                      <a:noFill/>
                    </a:lnT>
                    <a:lnB w="50800" cmpd="dbl">
                      <a:noFill/>
                    </a:lnB>
                    <a:lnTlToBr w="12700" cmpd="sng">
                      <a:noFill/>
                      <a:prstDash val="solid"/>
                    </a:lnTlToBr>
                    <a:lnBlToTr w="12700" cmpd="sng">
                      <a:noFill/>
                      <a:prstDash val="solid"/>
                    </a:lnBlToTr>
                  </a:tcPr>
                </a:tc>
                <a:extLst>
                  <a:ext uri="{0D108BD9-81ED-4DB2-BD59-A6C34878D82A}">
                    <a16:rowId xmlns:a16="http://schemas.microsoft.com/office/drawing/2014/main" val="1246593146"/>
                  </a:ext>
                </a:extLst>
              </a:tr>
              <a:tr h="203805">
                <a:tc>
                  <a:txBody>
                    <a:bodyPr/>
                    <a:lstStyle/>
                    <a:p>
                      <a:pPr algn="l" fontAlgn="b"/>
                      <a:r>
                        <a:rPr lang="en-US" sz="1100" u="none" strike="noStrike">
                          <a:effectLst/>
                        </a:rPr>
                        <a:t>Number of Observations</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50800" cmpd="dbl">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21</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50800" cmpd="dbl">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207</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50800" cmpd="dbl">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71</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50800" cmpd="dbl">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28</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50800" cmpd="dbl">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14</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50800" cmpd="dbl">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143</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50800" cmpd="dbl">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499</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50800" cmpd="dbl">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305</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50800" cmpd="dbl">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a:effectLst/>
                        </a:rPr>
                        <a:t>389</a:t>
                      </a:r>
                      <a:endParaRPr lang="en-US" sz="1100" b="1" i="0" u="none" strike="noStrike">
                        <a:solidFill>
                          <a:srgbClr val="000000"/>
                        </a:solidFill>
                        <a:effectLst/>
                        <a:latin typeface="Calibri" panose="020F0502020204030204" pitchFamily="34" charset="0"/>
                      </a:endParaRPr>
                    </a:p>
                  </a:txBody>
                  <a:tcPr marL="6536" marR="6536" marT="8991" marB="0" anchor="b">
                    <a:lnL w="12700" cmpd="sng">
                      <a:noFill/>
                    </a:lnL>
                    <a:lnR w="12700" cmpd="sng">
                      <a:noFill/>
                    </a:lnR>
                    <a:lnT w="50800" cmpd="dbl">
                      <a:noFill/>
                    </a:lnT>
                    <a:lnB w="12700" cmpd="sng">
                      <a:noFill/>
                    </a:lnB>
                    <a:lnTlToBr w="12700" cmpd="sng">
                      <a:noFill/>
                      <a:prstDash val="solid"/>
                    </a:lnTlToBr>
                    <a:lnBlToTr w="12700" cmpd="sng">
                      <a:noFill/>
                      <a:prstDash val="solid"/>
                    </a:lnBlToTr>
                  </a:tcPr>
                </a:tc>
                <a:tc>
                  <a:txBody>
                    <a:bodyPr/>
                    <a:lstStyle/>
                    <a:p>
                      <a:pPr algn="ctr" fontAlgn="b"/>
                      <a:r>
                        <a:rPr lang="en-US" sz="1100" u="none" strike="noStrike" dirty="0">
                          <a:effectLst/>
                        </a:rPr>
                        <a:t>184</a:t>
                      </a:r>
                      <a:endParaRPr lang="en-US" sz="1100" b="1" i="0" u="none" strike="noStrike" dirty="0">
                        <a:solidFill>
                          <a:srgbClr val="000000"/>
                        </a:solidFill>
                        <a:effectLst/>
                        <a:latin typeface="Calibri" panose="020F0502020204030204" pitchFamily="34" charset="0"/>
                      </a:endParaRPr>
                    </a:p>
                  </a:txBody>
                  <a:tcPr marL="6536" marR="6536" marT="8991" marB="0" anchor="b">
                    <a:lnL w="12700" cmpd="sng">
                      <a:noFill/>
                    </a:lnL>
                    <a:lnR w="12700" cmpd="sng">
                      <a:noFill/>
                    </a:lnR>
                    <a:lnT w="50800" cmpd="dbl">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10634756"/>
                  </a:ext>
                </a:extLst>
              </a:tr>
            </a:tbl>
          </a:graphicData>
        </a:graphic>
      </p:graphicFrame>
      <p:sp>
        <p:nvSpPr>
          <p:cNvPr id="4" name="Date Placeholder 3">
            <a:extLst>
              <a:ext uri="{FF2B5EF4-FFF2-40B4-BE49-F238E27FC236}">
                <a16:creationId xmlns:a16="http://schemas.microsoft.com/office/drawing/2014/main" id="{B8A3D552-5E9A-F14C-B890-A040CBB3BFAE}"/>
              </a:ext>
            </a:extLst>
          </p:cNvPr>
          <p:cNvSpPr>
            <a:spLocks noGrp="1"/>
          </p:cNvSpPr>
          <p:nvPr>
            <p:ph type="dt" sz="half" idx="10"/>
          </p:nvPr>
        </p:nvSpPr>
        <p:spPr/>
        <p:txBody>
          <a:bodyPr/>
          <a:lstStyle/>
          <a:p>
            <a:r>
              <a:rPr lang="en-US"/>
              <a:t>3 Nov 2019</a:t>
            </a:r>
            <a:endParaRPr lang="en-US" dirty="0"/>
          </a:p>
        </p:txBody>
      </p:sp>
      <p:sp>
        <p:nvSpPr>
          <p:cNvPr id="8" name="Left Brace 7">
            <a:extLst>
              <a:ext uri="{FF2B5EF4-FFF2-40B4-BE49-F238E27FC236}">
                <a16:creationId xmlns:a16="http://schemas.microsoft.com/office/drawing/2014/main" id="{407E8B0C-AC8B-7D4D-9000-23600FE8156E}"/>
              </a:ext>
            </a:extLst>
          </p:cNvPr>
          <p:cNvSpPr/>
          <p:nvPr/>
        </p:nvSpPr>
        <p:spPr>
          <a:xfrm rot="16200000">
            <a:off x="10420692" y="4589745"/>
            <a:ext cx="365124" cy="2308909"/>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36CFBC3-BB1D-2240-B68A-7FC5A13B42BD}"/>
              </a:ext>
            </a:extLst>
          </p:cNvPr>
          <p:cNvSpPr txBox="1"/>
          <p:nvPr/>
        </p:nvSpPr>
        <p:spPr>
          <a:xfrm>
            <a:off x="9572923" y="5926762"/>
            <a:ext cx="2060662" cy="369332"/>
          </a:xfrm>
          <a:prstGeom prst="rect">
            <a:avLst/>
          </a:prstGeom>
          <a:noFill/>
        </p:spPr>
        <p:txBody>
          <a:bodyPr wrap="square" rtlCol="0">
            <a:spAutoFit/>
          </a:bodyPr>
          <a:lstStyle/>
          <a:p>
            <a:r>
              <a:rPr lang="en-US" b="1" dirty="0" err="1">
                <a:latin typeface="Helvetica" pitchFamily="2" charset="0"/>
              </a:rPr>
              <a:t>QuTUB</a:t>
            </a:r>
            <a:r>
              <a:rPr lang="en-US" b="1" dirty="0">
                <a:latin typeface="Helvetica" pitchFamily="2" charset="0"/>
              </a:rPr>
              <a:t> Baseline</a:t>
            </a:r>
          </a:p>
        </p:txBody>
      </p:sp>
      <p:sp>
        <p:nvSpPr>
          <p:cNvPr id="3" name="Footer Placeholder 2">
            <a:extLst>
              <a:ext uri="{FF2B5EF4-FFF2-40B4-BE49-F238E27FC236}">
                <a16:creationId xmlns:a16="http://schemas.microsoft.com/office/drawing/2014/main" id="{C318FFAA-CC5D-6E4B-A33E-35BB7C14FA52}"/>
              </a:ext>
            </a:extLst>
          </p:cNvPr>
          <p:cNvSpPr>
            <a:spLocks noGrp="1"/>
          </p:cNvSpPr>
          <p:nvPr>
            <p:ph type="ftr" sz="quarter" idx="11"/>
          </p:nvPr>
        </p:nvSpPr>
        <p:spPr/>
        <p:txBody>
          <a:bodyPr/>
          <a:lstStyle/>
          <a:p>
            <a:r>
              <a:rPr lang="en-US"/>
              <a:t>www.qutubproject.org</a:t>
            </a:r>
            <a:endParaRPr lang="en-US" dirty="0"/>
          </a:p>
        </p:txBody>
      </p:sp>
      <p:sp>
        <p:nvSpPr>
          <p:cNvPr id="5" name="Slide Number Placeholder 4">
            <a:extLst>
              <a:ext uri="{FF2B5EF4-FFF2-40B4-BE49-F238E27FC236}">
                <a16:creationId xmlns:a16="http://schemas.microsoft.com/office/drawing/2014/main" id="{7BEB9017-2240-4F45-ACF3-A8A88BF89CE9}"/>
              </a:ext>
            </a:extLst>
          </p:cNvPr>
          <p:cNvSpPr>
            <a:spLocks noGrp="1"/>
          </p:cNvSpPr>
          <p:nvPr>
            <p:ph type="sldNum" sz="quarter" idx="12"/>
          </p:nvPr>
        </p:nvSpPr>
        <p:spPr/>
        <p:txBody>
          <a:bodyPr/>
          <a:lstStyle/>
          <a:p>
            <a:fld id="{4FAB73BC-B049-4115-A692-8D63A059BFB8}" type="slidenum">
              <a:rPr lang="en-US" smtClean="0"/>
              <a:pPr/>
              <a:t>6</a:t>
            </a:fld>
            <a:endParaRPr lang="en-US" dirty="0"/>
          </a:p>
        </p:txBody>
      </p:sp>
      <p:pic>
        <p:nvPicPr>
          <p:cNvPr id="11" name="Picture 10">
            <a:extLst>
              <a:ext uri="{FF2B5EF4-FFF2-40B4-BE49-F238E27FC236}">
                <a16:creationId xmlns:a16="http://schemas.microsoft.com/office/drawing/2014/main" id="{4D32EA76-7463-FC4E-AF4F-CBE4FECEE99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8415" y="3933176"/>
            <a:ext cx="3087537" cy="2330465"/>
          </a:xfrm>
          <a:prstGeom prst="rect">
            <a:avLst/>
          </a:prstGeom>
        </p:spPr>
      </p:pic>
    </p:spTree>
    <p:extLst>
      <p:ext uri="{BB962C8B-B14F-4D97-AF65-F5344CB8AC3E}">
        <p14:creationId xmlns:p14="http://schemas.microsoft.com/office/powerpoint/2010/main" val="1574012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5727C31-08EA-8849-9823-AFC8DA54EC3C}"/>
              </a:ext>
            </a:extLst>
          </p:cNvPr>
          <p:cNvPicPr>
            <a:picLocks noChangeAspect="1"/>
          </p:cNvPicPr>
          <p:nvPr/>
        </p:nvPicPr>
        <p:blipFill>
          <a:blip r:embed="rId3"/>
          <a:stretch>
            <a:fillRect/>
          </a:stretch>
        </p:blipFill>
        <p:spPr>
          <a:xfrm>
            <a:off x="7547731" y="1845733"/>
            <a:ext cx="3385967" cy="4354955"/>
          </a:xfrm>
          <a:prstGeom prst="rect">
            <a:avLst/>
          </a:prstGeom>
          <a:ln>
            <a:solidFill>
              <a:schemeClr val="tx1"/>
            </a:solidFill>
          </a:ln>
        </p:spPr>
      </p:pic>
      <p:sp>
        <p:nvSpPr>
          <p:cNvPr id="2" name="Title 1"/>
          <p:cNvSpPr>
            <a:spLocks noGrp="1"/>
          </p:cNvSpPr>
          <p:nvPr>
            <p:ph type="title"/>
          </p:nvPr>
        </p:nvSpPr>
        <p:spPr/>
        <p:txBody>
          <a:bodyPr>
            <a:normAutofit fontScale="90000"/>
          </a:bodyPr>
          <a:lstStyle/>
          <a:p>
            <a:r>
              <a:rPr lang="en-US" sz="4000" b="1" dirty="0" err="1"/>
              <a:t>QuTUB</a:t>
            </a:r>
            <a:r>
              <a:rPr lang="en-US" sz="4000" b="1" dirty="0"/>
              <a:t> project in India:</a:t>
            </a:r>
            <a:br>
              <a:rPr lang="en-US" sz="4000" dirty="0"/>
            </a:br>
            <a:r>
              <a:rPr lang="en-US" sz="4000" dirty="0"/>
              <a:t>A massive SP study used for quality surveillance</a:t>
            </a:r>
          </a:p>
        </p:txBody>
      </p:sp>
      <p:sp>
        <p:nvSpPr>
          <p:cNvPr id="3" name="Content Placeholder 2"/>
          <p:cNvSpPr>
            <a:spLocks noGrp="1"/>
          </p:cNvSpPr>
          <p:nvPr>
            <p:ph sz="half" idx="1"/>
          </p:nvPr>
        </p:nvSpPr>
        <p:spPr>
          <a:xfrm>
            <a:off x="1097279" y="1845733"/>
            <a:ext cx="8143436" cy="4614052"/>
          </a:xfrm>
        </p:spPr>
        <p:txBody>
          <a:bodyPr>
            <a:normAutofit/>
          </a:bodyPr>
          <a:lstStyle/>
          <a:p>
            <a:r>
              <a:rPr lang="en-US" sz="1600" b="1" dirty="0"/>
              <a:t>The largest SP study ever conducted</a:t>
            </a:r>
          </a:p>
          <a:p>
            <a:pPr lvl="1"/>
            <a:r>
              <a:rPr lang="en-US" sz="1600" dirty="0"/>
              <a:t>~10,000 SP interactions (so far) with health providers </a:t>
            </a:r>
            <a:br>
              <a:rPr lang="en-US" sz="1600" dirty="0"/>
            </a:br>
            <a:r>
              <a:rPr lang="en-US" sz="1600" dirty="0"/>
              <a:t>in private health sector</a:t>
            </a:r>
          </a:p>
          <a:p>
            <a:r>
              <a:rPr lang="en-US" b="1" dirty="0"/>
              <a:t>Three study rounds in each city:</a:t>
            </a:r>
          </a:p>
          <a:p>
            <a:pPr marL="658368" lvl="1" indent="-457200">
              <a:buFont typeface="+mj-lt"/>
              <a:buAutoNum type="arabicPeriod"/>
            </a:pPr>
            <a:r>
              <a:rPr lang="en-US" dirty="0"/>
              <a:t>Baseline (Pre-PPIA)</a:t>
            </a:r>
          </a:p>
          <a:p>
            <a:pPr marL="658368" lvl="1" indent="-457200">
              <a:buFont typeface="+mj-lt"/>
              <a:buAutoNum type="arabicPeriod"/>
            </a:pPr>
            <a:r>
              <a:rPr lang="en-US" dirty="0"/>
              <a:t>Endline (PPIA)</a:t>
            </a:r>
          </a:p>
          <a:p>
            <a:pPr marL="658368" lvl="1" indent="-457200">
              <a:buFont typeface="+mj-lt"/>
              <a:buAutoNum type="arabicPeriod"/>
            </a:pPr>
            <a:r>
              <a:rPr lang="en-US" dirty="0"/>
              <a:t>Follow-up (Post-PPIA / PPSA)</a:t>
            </a:r>
          </a:p>
        </p:txBody>
      </p:sp>
      <p:sp>
        <p:nvSpPr>
          <p:cNvPr id="4" name="Date Placeholder 3"/>
          <p:cNvSpPr>
            <a:spLocks noGrp="1"/>
          </p:cNvSpPr>
          <p:nvPr>
            <p:ph type="dt" sz="half" idx="10"/>
          </p:nvPr>
        </p:nvSpPr>
        <p:spPr/>
        <p:txBody>
          <a:bodyPr/>
          <a:lstStyle/>
          <a:p>
            <a:r>
              <a:rPr lang="en-US"/>
              <a:t>3 Nov 2019</a:t>
            </a:r>
            <a:endParaRPr lang="en-US" dirty="0"/>
          </a:p>
        </p:txBody>
      </p:sp>
      <p:pic>
        <p:nvPicPr>
          <p:cNvPr id="13" name="Picture 12">
            <a:extLst>
              <a:ext uri="{FF2B5EF4-FFF2-40B4-BE49-F238E27FC236}">
                <a16:creationId xmlns:a16="http://schemas.microsoft.com/office/drawing/2014/main" id="{0F850BEB-06AD-F840-B1E9-54AD45A1EB9A}"/>
              </a:ext>
            </a:extLst>
          </p:cNvPr>
          <p:cNvPicPr>
            <a:picLocks noChangeAspect="1"/>
          </p:cNvPicPr>
          <p:nvPr/>
        </p:nvPicPr>
        <p:blipFill>
          <a:blip r:embed="rId4"/>
          <a:stretch>
            <a:fillRect/>
          </a:stretch>
        </p:blipFill>
        <p:spPr>
          <a:xfrm>
            <a:off x="2309532" y="4119305"/>
            <a:ext cx="5462867" cy="2004592"/>
          </a:xfrm>
          <a:prstGeom prst="rect">
            <a:avLst/>
          </a:prstGeom>
          <a:ln>
            <a:solidFill>
              <a:schemeClr val="tx1"/>
            </a:solidFill>
          </a:ln>
        </p:spPr>
      </p:pic>
      <p:sp>
        <p:nvSpPr>
          <p:cNvPr id="5" name="Footer Placeholder 4">
            <a:extLst>
              <a:ext uri="{FF2B5EF4-FFF2-40B4-BE49-F238E27FC236}">
                <a16:creationId xmlns:a16="http://schemas.microsoft.com/office/drawing/2014/main" id="{C962BE92-E568-C34C-9316-33F6C3C9625B}"/>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D32BA789-6493-8240-83A5-C6F200A1C255}"/>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3852209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err="1"/>
              <a:t>QuTUB</a:t>
            </a:r>
            <a:r>
              <a:rPr lang="en-US" sz="4000" b="1" dirty="0"/>
              <a:t> project in India:</a:t>
            </a:r>
            <a:br>
              <a:rPr lang="en-US" sz="4000" dirty="0"/>
            </a:br>
            <a:r>
              <a:rPr lang="en-US" sz="4000" dirty="0"/>
              <a:t>A massive SP study used for quality surveillance</a:t>
            </a:r>
          </a:p>
        </p:txBody>
      </p:sp>
      <p:sp>
        <p:nvSpPr>
          <p:cNvPr id="3" name="Content Placeholder 2"/>
          <p:cNvSpPr>
            <a:spLocks noGrp="1"/>
          </p:cNvSpPr>
          <p:nvPr>
            <p:ph idx="1"/>
          </p:nvPr>
        </p:nvSpPr>
        <p:spPr>
          <a:xfrm>
            <a:off x="1097280" y="1845734"/>
            <a:ext cx="10058400" cy="4614052"/>
          </a:xfrm>
        </p:spPr>
        <p:txBody>
          <a:bodyPr>
            <a:normAutofit/>
          </a:bodyPr>
          <a:lstStyle/>
          <a:p>
            <a:pPr marL="0" indent="0">
              <a:buNone/>
            </a:pPr>
            <a:r>
              <a:rPr lang="en-US" sz="1600" b="1" dirty="0"/>
              <a:t>Primary Aim: </a:t>
            </a:r>
            <a:r>
              <a:rPr lang="en-US" sz="1600" dirty="0"/>
              <a:t>To attempt to assess whether PPIA projects improved quality of TB care.</a:t>
            </a:r>
          </a:p>
          <a:p>
            <a:pPr marL="0" indent="0">
              <a:buNone/>
            </a:pPr>
            <a:r>
              <a:rPr lang="en-US" sz="1600" b="1" dirty="0"/>
              <a:t>Main takeaway 1: </a:t>
            </a:r>
            <a:r>
              <a:rPr lang="en-US" sz="1600" dirty="0"/>
              <a:t>We can say the following with confidence:</a:t>
            </a:r>
          </a:p>
          <a:p>
            <a:r>
              <a:rPr lang="en-US" sz="1600" dirty="0"/>
              <a:t>In both cities, the program increased GeneXpert (GX) use among formal providers</a:t>
            </a:r>
          </a:p>
          <a:p>
            <a:r>
              <a:rPr lang="en-US" sz="1600" dirty="0"/>
              <a:t>In both cities, the program never has an impact on use of unnecessary medicines or other services</a:t>
            </a:r>
          </a:p>
          <a:p>
            <a:r>
              <a:rPr lang="en-US" sz="1600" dirty="0"/>
              <a:t>In Mumbai, the learning about GX due to program involvement improves GX use, </a:t>
            </a:r>
            <a:br>
              <a:rPr lang="en-US" sz="1600" dirty="0"/>
            </a:br>
            <a:r>
              <a:rPr lang="en-US" sz="1600" dirty="0"/>
              <a:t>but once providers have learned, convenience services from the program do not matter for doctors</a:t>
            </a:r>
          </a:p>
          <a:p>
            <a:r>
              <a:rPr lang="en-US" sz="1600" dirty="0"/>
              <a:t>In Mumbai, the program did not have any effect on AYUSH providers</a:t>
            </a:r>
          </a:p>
          <a:p>
            <a:pPr marL="0" indent="0">
              <a:buNone/>
            </a:pPr>
            <a:r>
              <a:rPr lang="en-US" sz="1600" b="1" dirty="0"/>
              <a:t>Main takeaway 2: </a:t>
            </a:r>
            <a:r>
              <a:rPr lang="en-US" sz="1600" dirty="0"/>
              <a:t>Despite the largest and most comprehensive SP study ever – ground complications, intervention design, and </a:t>
            </a:r>
            <a:r>
              <a:rPr lang="en-US" sz="1600" u="sng" dirty="0"/>
              <a:t>poor data management strategies</a:t>
            </a:r>
            <a:r>
              <a:rPr lang="en-US" sz="1600" dirty="0"/>
              <a:t> limit our ability to draw definitive conclusions.</a:t>
            </a:r>
          </a:p>
          <a:p>
            <a:pPr marL="0" indent="0">
              <a:buNone/>
            </a:pPr>
            <a:r>
              <a:rPr lang="en-US" sz="1600" b="1" dirty="0"/>
              <a:t>Main takeaway 3: </a:t>
            </a:r>
            <a:r>
              <a:rPr lang="en-US" sz="1600" dirty="0"/>
              <a:t>The parameters that we are seeking to identify are key inputs into any modelling exercise. Given the problems in #1, they cannot be clearly pinpointed right now. If we are to say something more definitive in the future, we need to learn from this attempt and make several changes that we discuss.</a:t>
            </a:r>
            <a:endParaRPr lang="en-US" sz="1600" b="1" dirty="0"/>
          </a:p>
        </p:txBody>
      </p:sp>
      <p:sp>
        <p:nvSpPr>
          <p:cNvPr id="4" name="Date Placeholder 3"/>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7D0C271B-5CEC-8F41-B10D-17A007D17EA6}"/>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CF1091AD-1723-6441-922D-EA5C53FF2DD3}"/>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76794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C6C7-090A-4145-BCDB-65890D97FA4C}"/>
              </a:ext>
            </a:extLst>
          </p:cNvPr>
          <p:cNvSpPr>
            <a:spLocks noGrp="1"/>
          </p:cNvSpPr>
          <p:nvPr>
            <p:ph type="title"/>
          </p:nvPr>
        </p:nvSpPr>
        <p:spPr/>
        <p:txBody>
          <a:bodyPr/>
          <a:lstStyle/>
          <a:p>
            <a:r>
              <a:rPr lang="en-US" dirty="0"/>
              <a:t>Calculating the effects of PPIAs</a:t>
            </a:r>
          </a:p>
        </p:txBody>
      </p:sp>
      <p:sp>
        <p:nvSpPr>
          <p:cNvPr id="3" name="Content Placeholder 2">
            <a:extLst>
              <a:ext uri="{FF2B5EF4-FFF2-40B4-BE49-F238E27FC236}">
                <a16:creationId xmlns:a16="http://schemas.microsoft.com/office/drawing/2014/main" id="{44BC8570-ACD3-F244-9EBA-62148B973EFC}"/>
              </a:ext>
            </a:extLst>
          </p:cNvPr>
          <p:cNvSpPr>
            <a:spLocks noGrp="1"/>
          </p:cNvSpPr>
          <p:nvPr>
            <p:ph idx="1"/>
          </p:nvPr>
        </p:nvSpPr>
        <p:spPr>
          <a:xfrm>
            <a:off x="1097280" y="1845733"/>
            <a:ext cx="10058400" cy="4451549"/>
          </a:xfrm>
        </p:spPr>
        <p:txBody>
          <a:bodyPr/>
          <a:lstStyle/>
          <a:p>
            <a:pPr marL="0" indent="0">
              <a:buNone/>
            </a:pPr>
            <a:r>
              <a:rPr lang="en-US" dirty="0"/>
              <a:t>Any changes that we observe in provider behavior is due to a combination of three things:</a:t>
            </a:r>
          </a:p>
          <a:p>
            <a:r>
              <a:rPr lang="en-US" b="1" dirty="0"/>
              <a:t>General environment </a:t>
            </a:r>
            <a:r>
              <a:rPr lang="en-US" dirty="0"/>
              <a:t>– Any new tool or approach has an adoption curve that it will follow even in the absence of intervention</a:t>
            </a:r>
          </a:p>
          <a:p>
            <a:r>
              <a:rPr lang="en-US" b="1" dirty="0"/>
              <a:t>Overall program learning </a:t>
            </a:r>
            <a:r>
              <a:rPr lang="en-US" dirty="0"/>
              <a:t>– CMEs, Field Officer visits, discussions, and services like free GX all gave engaged</a:t>
            </a:r>
            <a:r>
              <a:rPr lang="en-US" i="1" dirty="0"/>
              <a:t> </a:t>
            </a:r>
            <a:r>
              <a:rPr lang="en-US" dirty="0"/>
              <a:t>providers a better opportunity to learn to use the tools</a:t>
            </a:r>
          </a:p>
          <a:p>
            <a:r>
              <a:rPr lang="en-US" b="1" dirty="0"/>
              <a:t>Program convenience services </a:t>
            </a:r>
            <a:r>
              <a:rPr lang="en-US" dirty="0"/>
              <a:t>– Staff stationed in clinic, sputum collection, vouchers, etc. lead providers to change their behavior due to access to services</a:t>
            </a:r>
          </a:p>
          <a:p>
            <a:pPr marL="0" indent="0">
              <a:buNone/>
            </a:pPr>
            <a:r>
              <a:rPr lang="en-US" dirty="0"/>
              <a:t>The causal effect of the program is (2) + (3). For budgetary reasons, it is important to separate how much is (2) and how much is (3). </a:t>
            </a:r>
          </a:p>
          <a:p>
            <a:pPr marL="0" indent="0">
              <a:buNone/>
            </a:pPr>
            <a:r>
              <a:rPr lang="en-US" dirty="0"/>
              <a:t>In Patna, we can only identify the combined effect of (2) + (3). In Mumbai we can identify (2) initially and (3) after learning has finished.</a:t>
            </a:r>
          </a:p>
          <a:p>
            <a:pPr marL="0" indent="0">
              <a:buNone/>
            </a:pPr>
            <a:r>
              <a:rPr lang="en-US" dirty="0"/>
              <a:t>Identifying both of these effects requires significant human and financial resources.</a:t>
            </a:r>
          </a:p>
        </p:txBody>
      </p:sp>
      <p:sp>
        <p:nvSpPr>
          <p:cNvPr id="4" name="Date Placeholder 3">
            <a:extLst>
              <a:ext uri="{FF2B5EF4-FFF2-40B4-BE49-F238E27FC236}">
                <a16:creationId xmlns:a16="http://schemas.microsoft.com/office/drawing/2014/main" id="{7B4678CB-EC61-0343-ACE9-A21140390C93}"/>
              </a:ext>
            </a:extLst>
          </p:cNvPr>
          <p:cNvSpPr>
            <a:spLocks noGrp="1"/>
          </p:cNvSpPr>
          <p:nvPr>
            <p:ph type="dt" sz="half" idx="10"/>
          </p:nvPr>
        </p:nvSpPr>
        <p:spPr/>
        <p:txBody>
          <a:bodyPr/>
          <a:lstStyle/>
          <a:p>
            <a:r>
              <a:rPr lang="en-US"/>
              <a:t>3 Nov 2019</a:t>
            </a:r>
            <a:endParaRPr lang="en-US" dirty="0"/>
          </a:p>
        </p:txBody>
      </p:sp>
      <p:sp>
        <p:nvSpPr>
          <p:cNvPr id="5" name="Footer Placeholder 4">
            <a:extLst>
              <a:ext uri="{FF2B5EF4-FFF2-40B4-BE49-F238E27FC236}">
                <a16:creationId xmlns:a16="http://schemas.microsoft.com/office/drawing/2014/main" id="{1A222B84-3FCD-3F43-8362-3D9B059FBE0A}"/>
              </a:ext>
            </a:extLst>
          </p:cNvPr>
          <p:cNvSpPr>
            <a:spLocks noGrp="1"/>
          </p:cNvSpPr>
          <p:nvPr>
            <p:ph type="ftr" sz="quarter" idx="11"/>
          </p:nvPr>
        </p:nvSpPr>
        <p:spPr/>
        <p:txBody>
          <a:bodyPr/>
          <a:lstStyle/>
          <a:p>
            <a:r>
              <a:rPr lang="en-US"/>
              <a:t>www.qutubproject.org</a:t>
            </a:r>
            <a:endParaRPr lang="en-US" dirty="0"/>
          </a:p>
        </p:txBody>
      </p:sp>
      <p:sp>
        <p:nvSpPr>
          <p:cNvPr id="6" name="Slide Number Placeholder 5">
            <a:extLst>
              <a:ext uri="{FF2B5EF4-FFF2-40B4-BE49-F238E27FC236}">
                <a16:creationId xmlns:a16="http://schemas.microsoft.com/office/drawing/2014/main" id="{CC79CA3F-36E9-6E49-BBD3-3D77393B1560}"/>
              </a:ext>
            </a:extLst>
          </p:cNvPr>
          <p:cNvSpPr>
            <a:spLocks noGrp="1"/>
          </p:cNvSpPr>
          <p:nvPr>
            <p:ph type="sldNum" sz="quarter" idx="12"/>
          </p:nvPr>
        </p:nvSpPr>
        <p:spPr/>
        <p:txBody>
          <a:bodyPr/>
          <a:lstStyle/>
          <a:p>
            <a:fld id="{6113E31D-E2AB-40D1-8B51-AFA5AFEF393A}" type="slidenum">
              <a:rPr lang="en-US" smtClean="0"/>
              <a:t>9</a:t>
            </a:fld>
            <a:endParaRPr lang="en-US" dirty="0"/>
          </a:p>
        </p:txBody>
      </p:sp>
    </p:spTree>
    <p:extLst>
      <p:ext uri="{BB962C8B-B14F-4D97-AF65-F5344CB8AC3E}">
        <p14:creationId xmlns:p14="http://schemas.microsoft.com/office/powerpoint/2010/main" val="421186286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resentation2" id="{35C891AA-35AE-554F-85A3-9DBAA8007B7F}" vid="{B4955552-57D9-2843-9CCA-E7EAF06526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11896</TotalTime>
  <Words>5264</Words>
  <Application>Microsoft Macintosh PowerPoint</Application>
  <PresentationFormat>Widescreen</PresentationFormat>
  <Paragraphs>915</Paragraphs>
  <Slides>56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Avenir Book</vt:lpstr>
      <vt:lpstr>Calibri</vt:lpstr>
      <vt:lpstr>Calibri Light</vt:lpstr>
      <vt:lpstr>Helvetica</vt:lpstr>
      <vt:lpstr>Wingdings</vt:lpstr>
      <vt:lpstr>Retrospect</vt:lpstr>
      <vt:lpstr>Measuring and Improving the Quality of TB Care in India   Lessons from the QuTUB Project</vt:lpstr>
      <vt:lpstr>A massive project with many partners </vt:lpstr>
      <vt:lpstr>PowerPoint Presentation</vt:lpstr>
      <vt:lpstr>We recently published a 250-page field manual on how to conduct SP studies</vt:lpstr>
      <vt:lpstr>TB care across four countries (SP data)</vt:lpstr>
      <vt:lpstr>Globally: Wide variety of unnecessary and contraindicated medications</vt:lpstr>
      <vt:lpstr>QuTUB project in India: A massive SP study used for quality surveillance</vt:lpstr>
      <vt:lpstr>QuTUB project in India: A massive SP study used for quality surveillance</vt:lpstr>
      <vt:lpstr>Calculating the effects of PPIAs</vt:lpstr>
      <vt:lpstr>Patna</vt:lpstr>
      <vt:lpstr>Patna: Program data suggests large effects</vt:lpstr>
      <vt:lpstr> Patna &amp; Mumbai: Use of services was low in SP study</vt:lpstr>
      <vt:lpstr>Therefore there are many patients not observed in program data</vt:lpstr>
      <vt:lpstr>Patna: Evaluation Strategies</vt:lpstr>
      <vt:lpstr>PPIA effect on formal providers: DiD</vt:lpstr>
      <vt:lpstr>Randomization experiment</vt:lpstr>
      <vt:lpstr>Reduced form results: effect of offering program</vt:lpstr>
      <vt:lpstr>Bounds on the possible effect</vt:lpstr>
      <vt:lpstr>Some evidence: Differential changes by provider activity</vt:lpstr>
      <vt:lpstr>Patna: Conclusions</vt:lpstr>
      <vt:lpstr>Mumbai</vt:lpstr>
      <vt:lpstr>Mumbai: Main differences from Patna</vt:lpstr>
      <vt:lpstr>AYUSH strategy: Randomization</vt:lpstr>
      <vt:lpstr> Mumbai: No effect on AYUSH behavior or referral</vt:lpstr>
      <vt:lpstr>Regression model</vt:lpstr>
      <vt:lpstr>Mumbai Hub Facilities (N=275)</vt:lpstr>
      <vt:lpstr>Things were changing in the background</vt:lpstr>
      <vt:lpstr>Mumbai Hubs: Complex structure</vt:lpstr>
      <vt:lpstr>Learning effect improves GX </vt:lpstr>
      <vt:lpstr>Convenience effect of services</vt:lpstr>
      <vt:lpstr>No significant changes after Round 2</vt:lpstr>
      <vt:lpstr>PPSA services “experiment”</vt:lpstr>
      <vt:lpstr>Strategy: Regression Discontinuity</vt:lpstr>
      <vt:lpstr>No discontinuity at exclusion from PPSA</vt:lpstr>
      <vt:lpstr>This was not easy!</vt:lpstr>
      <vt:lpstr>Ground reality was highly complex</vt:lpstr>
      <vt:lpstr>Partner organizations understand and use data with the ground reality in mind</vt:lpstr>
      <vt:lpstr>But, PPIA program data cannot translate well to retrospective research</vt:lpstr>
      <vt:lpstr>Central data systems were incomplete</vt:lpstr>
      <vt:lpstr>Program data systems were jugaad-rigged on the fly </vt:lpstr>
      <vt:lpstr>Complete mapping of providers and facilities was not fully completed</vt:lpstr>
      <vt:lpstr>IDs and tracing of providers were weakly maintained  </vt:lpstr>
      <vt:lpstr>Functional addressing of facilities was rarely recorded </vt:lpstr>
      <vt:lpstr>Follow-up of patient pathways was rarely possible </vt:lpstr>
      <vt:lpstr>These still remain unstandardized</vt:lpstr>
      <vt:lpstr>Recap</vt:lpstr>
      <vt:lpstr>Acknowledgements</vt:lpstr>
      <vt:lpstr>  Afternoon Session: Proposed Next Steps   Lessons for monitoring and evaluation</vt:lpstr>
      <vt:lpstr>Current state of play</vt:lpstr>
      <vt:lpstr>Standardized data management strategies across the PPSAs</vt:lpstr>
      <vt:lpstr>Much better “triangulation” to fill in information on missing patients</vt:lpstr>
      <vt:lpstr>Serious effort needed to improve utility of administrative data</vt:lpstr>
      <vt:lpstr>Use SPs for targeted A/B testing to resolve program and data questions</vt:lpstr>
      <vt:lpstr>Qutub project team support</vt:lpstr>
      <vt:lpstr>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and  Improving Quality of Care w/ preliminary results from the QuTUB project</dc:title>
  <dc:creator>Benjamin B. Daniels</dc:creator>
  <cp:lastModifiedBy>Benjamin B. Daniels</cp:lastModifiedBy>
  <cp:revision>755</cp:revision>
  <cp:lastPrinted>2016-01-19T20:46:58Z</cp:lastPrinted>
  <dcterms:created xsi:type="dcterms:W3CDTF">2018-05-23T20:19:06Z</dcterms:created>
  <dcterms:modified xsi:type="dcterms:W3CDTF">2019-10-24T22:13:26Z</dcterms:modified>
</cp:coreProperties>
</file>